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82" r:id="rId4"/>
    <p:sldId id="285" r:id="rId5"/>
    <p:sldId id="289" r:id="rId6"/>
    <p:sldId id="271" r:id="rId7"/>
    <p:sldId id="283" r:id="rId8"/>
    <p:sldId id="286" r:id="rId9"/>
    <p:sldId id="290" r:id="rId10"/>
    <p:sldId id="275" r:id="rId11"/>
    <p:sldId id="284" r:id="rId12"/>
    <p:sldId id="287" r:id="rId13"/>
    <p:sldId id="288" r:id="rId14"/>
    <p:sldId id="276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6"/>
    <p:restoredTop sz="94340"/>
  </p:normalViewPr>
  <p:slideViewPr>
    <p:cSldViewPr snapToGrid="0" snapToObjects="1">
      <p:cViewPr varScale="1">
        <p:scale>
          <a:sx n="102" d="100"/>
          <a:sy n="102" d="100"/>
        </p:scale>
        <p:origin x="-72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D340EF-2B13-5140-A31C-535618046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19BAB5C-9656-F446-BB43-C9C20347C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D0B6F5-C317-8549-A90A-87F27CDF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C403C8D-F003-4B48-B055-3A34EB99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32BE496-A588-2B41-A48C-64B55A5C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01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5FC6F2-3B96-E749-B9C2-F650728B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BF02364-53F2-2745-94FE-0A80935C9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3FB142B-1623-D74D-BF40-3B58D878F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B07E8D-F638-D34B-BA61-2E93AE00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A6DA255-B08E-9141-96CB-7D95FE0B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62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1D2CA5-7865-C946-8E15-0D027A055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42EB99D-2CFB-7244-A049-9C37FC62B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286334B-8C11-F34F-9C43-CD4008EE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DD28D35-D41B-2C43-8798-CD654AE7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17F00E-C280-254F-822F-9C502B15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23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C697B9-8BC1-684A-85E3-1ED91884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64DC250-9DFC-F041-8F42-A120FE687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12B03C0-6EEF-324F-B541-5722AC7A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25487D5-85A3-1945-8DB2-407C51A7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131AEC-4860-B44E-897B-653829AC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35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626A8D-A460-3547-A226-9B62BD6D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33A7CB4-B1BB-ED42-9C25-B0AE3C7CB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9444845-21AD-F044-9F56-94E73990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A2AD2E-22EE-E840-9B9D-823BBF4F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99F20D-3303-584A-82E9-F696A2C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03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558AEF-40E5-AD45-B508-7A0D72F1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E9B6130-4A82-2E4F-8E96-58DB97C59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B8B22DC-846B-EB4F-9CCE-51DBB4E9C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8C4FBBD-2E00-574D-AE21-691979AD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261339C-078F-A04E-A822-65273577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3B942AC-0917-4C48-BF79-A0FA0343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09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6B41AE-1A87-1546-9952-27FCFA98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F9E1C93-C62F-9743-B2F8-3AC14FF92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FFCB295-D59E-DE45-8F63-D44562C8F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9FC88C1-1C31-8243-B77D-8A798B2C1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F762CED-2FD5-FB43-AF46-41E9CE657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8200A4F-A096-EB41-8B28-C1BF6F8D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9275CF0-8A5A-0F4D-881E-C4713406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37E2C5D-C885-AE44-B1E3-F8FF94F2A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76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3F29F6-2882-294F-A76F-911E64E20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5B8A775-6D46-9D4D-A7D4-F4C5F145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5AF4BA9-83C6-0242-BFE4-6817831A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8733886-1C29-D943-8843-F3CF99BC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85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DFE98D1-D44A-D841-B918-8A302956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B1E15B6-870A-9A4D-AD20-17D68FE79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4E08D4E-42B9-0A47-B194-FEE9987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69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4D0451-66A6-9F4D-A1F8-40588636C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5A0C6F-C8FA-FD4E-9BBA-959F6062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88E8387-F329-914D-AC8B-AFBFE7745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C8D13B1-4B37-114A-8A6D-AD27D2A7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8DD0A38-E7F4-7142-8BC2-451080E6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07F1CA-1B36-B34E-8467-61B5CAFF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75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BB2F7C-A3DE-8B48-ACB8-C8AC9F8C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4751E78-64CF-1D40-A3AE-A08B68A9E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808CAE6-FD36-6D44-9AB4-8A0827BB1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416593D-158E-3646-ABDC-648CAC8C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9F7A0DD-4B9B-244E-86F4-5C2CABE1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59D5E84-2204-E941-81A9-D3EB5DF7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7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BACA52A-1A8B-754A-A3E6-BC0A0C94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6FAC6D3-303C-F34C-BBAE-F6BF051A9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D6C47A2-1501-854A-96DB-C4BB1E8AE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85A0-5842-804E-92D7-527067FF9587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B8FE59D-A756-0C48-8D1F-0E27A14E6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E777415-8523-0B4A-8226-7F97B1EBB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2ACB-C6FA-8642-B62A-82519717CEC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11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51D3D1-F464-6347-969C-6B0E22A9E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800" b="1" dirty="0">
                <a:solidFill>
                  <a:schemeClr val="accent4">
                    <a:lumMod val="50000"/>
                  </a:schemeClr>
                </a:solidFill>
              </a:rPr>
              <a:t>Estadísticas Básicas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9FAA40A-61FE-464D-A1DF-E1B03F928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Dirección de Métodos Alternativos para la Solución de Controversias</a:t>
            </a:r>
          </a:p>
          <a:p>
            <a:endParaRPr lang="es-MX" dirty="0"/>
          </a:p>
          <a:p>
            <a:r>
              <a:rPr lang="es-MX" sz="3000" b="1" dirty="0"/>
              <a:t>Cuarto trimestre 2019</a:t>
            </a:r>
          </a:p>
          <a:p>
            <a:r>
              <a:rPr lang="es-MX" sz="3000" b="1" dirty="0"/>
              <a:t>Octubre</a:t>
            </a:r>
            <a:r>
              <a:rPr lang="es-MX" sz="3000" b="1" dirty="0" smtClean="0"/>
              <a:t>-Diciembre</a:t>
            </a:r>
            <a:endParaRPr lang="es-MX" b="1" dirty="0"/>
          </a:p>
        </p:txBody>
      </p:sp>
      <p:pic>
        <p:nvPicPr>
          <p:cNvPr id="4" name="Picture 2" descr="Inicio">
            <a:extLst>
              <a:ext uri="{FF2B5EF4-FFF2-40B4-BE49-F238E27FC236}">
                <a16:creationId xmlns:a16="http://schemas.microsoft.com/office/drawing/2014/main" xmlns="" id="{E658DCEF-0BD7-2D4C-9A7F-7BAF793E84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-80211" y="351632"/>
            <a:ext cx="3208421" cy="96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nicio">
            <a:extLst>
              <a:ext uri="{FF2B5EF4-FFF2-40B4-BE49-F238E27FC236}">
                <a16:creationId xmlns:a16="http://schemas.microsoft.com/office/drawing/2014/main" xmlns="" id="{76EFA24D-CE97-AE43-8495-3774A0EFB8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8062532" y="157924"/>
            <a:ext cx="4129468" cy="13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iángulo rectángulo 5">
            <a:extLst>
              <a:ext uri="{FF2B5EF4-FFF2-40B4-BE49-F238E27FC236}">
                <a16:creationId xmlns:a16="http://schemas.microsoft.com/office/drawing/2014/main" xmlns="" id="{5F5C4871-6292-394D-962C-0E9BEAF03B04}"/>
              </a:ext>
            </a:extLst>
          </p:cNvPr>
          <p:cNvSpPr/>
          <p:nvPr/>
        </p:nvSpPr>
        <p:spPr>
          <a:xfrm>
            <a:off x="-1" y="4555958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riángulo rectángulo 6">
            <a:extLst>
              <a:ext uri="{FF2B5EF4-FFF2-40B4-BE49-F238E27FC236}">
                <a16:creationId xmlns:a16="http://schemas.microsoft.com/office/drawing/2014/main" xmlns="" id="{3D66F7BD-7953-1E45-AE74-240BDCF399AE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73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10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818147" y="1270509"/>
            <a:ext cx="10542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Asuntos ingresados </a:t>
            </a:r>
            <a:r>
              <a:rPr lang="es-MX" sz="2000" b="1" dirty="0"/>
              <a:t>en el área de Validación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7F18F9CC-F30F-8B45-B1DC-5A26FDAB9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46146"/>
              </p:ext>
            </p:extLst>
          </p:nvPr>
        </p:nvGraphicFramePr>
        <p:xfrm>
          <a:off x="1483574" y="2279929"/>
          <a:ext cx="8450427" cy="2392680"/>
        </p:xfrm>
        <a:graphic>
          <a:graphicData uri="http://schemas.openxmlformats.org/drawingml/2006/table">
            <a:tbl>
              <a:tblPr firstRow="1" lastRow="1" lastCol="1" bandRow="1">
                <a:tableStyleId>{F5AB1C69-6EDB-4FF4-983F-18BD219EF322}</a:tableStyleId>
              </a:tblPr>
              <a:tblGrid>
                <a:gridCol w="2851837">
                  <a:extLst>
                    <a:ext uri="{9D8B030D-6E8A-4147-A177-3AD203B41FA5}">
                      <a16:colId xmlns:a16="http://schemas.microsoft.com/office/drawing/2014/main" xmlns="" val="2362761440"/>
                    </a:ext>
                  </a:extLst>
                </a:gridCol>
                <a:gridCol w="1205102">
                  <a:extLst>
                    <a:ext uri="{9D8B030D-6E8A-4147-A177-3AD203B41FA5}">
                      <a16:colId xmlns:a16="http://schemas.microsoft.com/office/drawing/2014/main" xmlns="" val="351961385"/>
                    </a:ext>
                  </a:extLst>
                </a:gridCol>
                <a:gridCol w="1558140">
                  <a:extLst>
                    <a:ext uri="{9D8B030D-6E8A-4147-A177-3AD203B41FA5}">
                      <a16:colId xmlns:a16="http://schemas.microsoft.com/office/drawing/2014/main" xmlns="" val="2645925251"/>
                    </a:ext>
                  </a:extLst>
                </a:gridCol>
                <a:gridCol w="1417674"/>
                <a:gridCol w="1417674">
                  <a:extLst>
                    <a:ext uri="{9D8B030D-6E8A-4147-A177-3AD203B41FA5}">
                      <a16:colId xmlns:a16="http://schemas.microsoft.com/office/drawing/2014/main" xmlns="" val="4083001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Institución que elaboró los convenios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OCTUBRE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NOVIEMBRE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DICIEMBRE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CUARTO TRIMESTRE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547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Instituto de Justicia Alternativa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95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434</a:t>
                      </a:r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013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Públicos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236</a:t>
                      </a:r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193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Privados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233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1,248</a:t>
                      </a:r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4111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338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1,908</a:t>
                      </a:r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031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75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11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818147" y="1270509"/>
            <a:ext cx="10542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Asuntos ingresados </a:t>
            </a:r>
            <a:r>
              <a:rPr lang="es-MX" sz="2000" b="1" dirty="0"/>
              <a:t>en el área de Validación por materia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OCTUBRE 2019</a:t>
            </a:r>
            <a:endParaRPr lang="es-MX" sz="2000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7F18F9CC-F30F-8B45-B1DC-5A26FDAB9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319235"/>
              </p:ext>
            </p:extLst>
          </p:nvPr>
        </p:nvGraphicFramePr>
        <p:xfrm>
          <a:off x="1016000" y="2546711"/>
          <a:ext cx="10439400" cy="2392680"/>
        </p:xfrm>
        <a:graphic>
          <a:graphicData uri="http://schemas.openxmlformats.org/drawingml/2006/table">
            <a:tbl>
              <a:tblPr firstRow="1" lastRow="1" lastCol="1" bandRow="1">
                <a:tableStyleId>{F5AB1C69-6EDB-4FF4-983F-18BD219EF322}</a:tableStyleId>
              </a:tblPr>
              <a:tblGrid>
                <a:gridCol w="2728099">
                  <a:extLst>
                    <a:ext uri="{9D8B030D-6E8A-4147-A177-3AD203B41FA5}">
                      <a16:colId xmlns:a16="http://schemas.microsoft.com/office/drawing/2014/main" xmlns="" val="2362761440"/>
                    </a:ext>
                  </a:extLst>
                </a:gridCol>
                <a:gridCol w="1152813">
                  <a:extLst>
                    <a:ext uri="{9D8B030D-6E8A-4147-A177-3AD203B41FA5}">
                      <a16:colId xmlns:a16="http://schemas.microsoft.com/office/drawing/2014/main" xmlns="" val="351961385"/>
                    </a:ext>
                  </a:extLst>
                </a:gridCol>
                <a:gridCol w="1099442">
                  <a:extLst>
                    <a:ext uri="{9D8B030D-6E8A-4147-A177-3AD203B41FA5}">
                      <a16:colId xmlns:a16="http://schemas.microsoft.com/office/drawing/2014/main" xmlns="" val="2645925251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2315260316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3658578732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72159166"/>
                    </a:ext>
                  </a:extLst>
                </a:gridCol>
                <a:gridCol w="1569240">
                  <a:extLst>
                    <a:ext uri="{9D8B030D-6E8A-4147-A177-3AD203B41FA5}">
                      <a16:colId xmlns:a16="http://schemas.microsoft.com/office/drawing/2014/main" xmlns="" val="4083001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Institución que elaboró los convenios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Civil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Mercantil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Familiar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Laboral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7547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Instituto de Justicia Alternativa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8013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Públicos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3193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Privados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111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31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50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12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818147" y="1270509"/>
            <a:ext cx="10542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Asuntos ingresados </a:t>
            </a:r>
            <a:r>
              <a:rPr lang="es-MX" sz="2000" b="1" dirty="0"/>
              <a:t>en el área de Validación por materia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NOVIEMBRE 2019</a:t>
            </a:r>
            <a:endParaRPr lang="es-MX" sz="2000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7F18F9CC-F30F-8B45-B1DC-5A26FDAB9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33878"/>
              </p:ext>
            </p:extLst>
          </p:nvPr>
        </p:nvGraphicFramePr>
        <p:xfrm>
          <a:off x="1016000" y="2546711"/>
          <a:ext cx="10439400" cy="2392680"/>
        </p:xfrm>
        <a:graphic>
          <a:graphicData uri="http://schemas.openxmlformats.org/drawingml/2006/table">
            <a:tbl>
              <a:tblPr firstRow="1" lastRow="1" lastCol="1" bandRow="1">
                <a:tableStyleId>{F5AB1C69-6EDB-4FF4-983F-18BD219EF322}</a:tableStyleId>
              </a:tblPr>
              <a:tblGrid>
                <a:gridCol w="2728099">
                  <a:extLst>
                    <a:ext uri="{9D8B030D-6E8A-4147-A177-3AD203B41FA5}">
                      <a16:colId xmlns:a16="http://schemas.microsoft.com/office/drawing/2014/main" xmlns="" val="2362761440"/>
                    </a:ext>
                  </a:extLst>
                </a:gridCol>
                <a:gridCol w="1152813">
                  <a:extLst>
                    <a:ext uri="{9D8B030D-6E8A-4147-A177-3AD203B41FA5}">
                      <a16:colId xmlns:a16="http://schemas.microsoft.com/office/drawing/2014/main" xmlns="" val="351961385"/>
                    </a:ext>
                  </a:extLst>
                </a:gridCol>
                <a:gridCol w="1099442">
                  <a:extLst>
                    <a:ext uri="{9D8B030D-6E8A-4147-A177-3AD203B41FA5}">
                      <a16:colId xmlns:a16="http://schemas.microsoft.com/office/drawing/2014/main" xmlns="" val="2645925251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2315260316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3658578732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72159166"/>
                    </a:ext>
                  </a:extLst>
                </a:gridCol>
                <a:gridCol w="1569240">
                  <a:extLst>
                    <a:ext uri="{9D8B030D-6E8A-4147-A177-3AD203B41FA5}">
                      <a16:colId xmlns:a16="http://schemas.microsoft.com/office/drawing/2014/main" xmlns="" val="4083001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Institución que elaboró los convenios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Civil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Mercantil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Familiar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Laboral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7547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Instituto de Justicia Alternativa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8013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Públicos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3193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Privados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111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31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0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13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818147" y="1270509"/>
            <a:ext cx="10542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Asuntos ingresados </a:t>
            </a:r>
            <a:r>
              <a:rPr lang="es-MX" sz="2000" b="1" dirty="0"/>
              <a:t>en el área de Validación por materia</a:t>
            </a:r>
          </a:p>
          <a:p>
            <a:pPr algn="ctr"/>
            <a:r>
              <a:rPr lang="es-MX" sz="2000" b="1" dirty="0" smtClean="0">
                <a:solidFill>
                  <a:schemeClr val="accent4">
                    <a:lumMod val="50000"/>
                  </a:schemeClr>
                </a:solidFill>
              </a:rPr>
              <a:t>DICIEMBRE </a:t>
            </a:r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2019</a:t>
            </a:r>
            <a:endParaRPr lang="es-MX" sz="2000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7F18F9CC-F30F-8B45-B1DC-5A26FDAB9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5822"/>
              </p:ext>
            </p:extLst>
          </p:nvPr>
        </p:nvGraphicFramePr>
        <p:xfrm>
          <a:off x="1016000" y="2546711"/>
          <a:ext cx="10439400" cy="2392680"/>
        </p:xfrm>
        <a:graphic>
          <a:graphicData uri="http://schemas.openxmlformats.org/drawingml/2006/table">
            <a:tbl>
              <a:tblPr firstRow="1" lastRow="1" lastCol="1" bandRow="1">
                <a:tableStyleId>{F5AB1C69-6EDB-4FF4-983F-18BD219EF322}</a:tableStyleId>
              </a:tblPr>
              <a:tblGrid>
                <a:gridCol w="2728099">
                  <a:extLst>
                    <a:ext uri="{9D8B030D-6E8A-4147-A177-3AD203B41FA5}">
                      <a16:colId xmlns:a16="http://schemas.microsoft.com/office/drawing/2014/main" xmlns="" val="2362761440"/>
                    </a:ext>
                  </a:extLst>
                </a:gridCol>
                <a:gridCol w="1152813">
                  <a:extLst>
                    <a:ext uri="{9D8B030D-6E8A-4147-A177-3AD203B41FA5}">
                      <a16:colId xmlns:a16="http://schemas.microsoft.com/office/drawing/2014/main" xmlns="" val="351961385"/>
                    </a:ext>
                  </a:extLst>
                </a:gridCol>
                <a:gridCol w="1099442">
                  <a:extLst>
                    <a:ext uri="{9D8B030D-6E8A-4147-A177-3AD203B41FA5}">
                      <a16:colId xmlns:a16="http://schemas.microsoft.com/office/drawing/2014/main" xmlns="" val="2645925251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2315260316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3658578732"/>
                    </a:ext>
                  </a:extLst>
                </a:gridCol>
                <a:gridCol w="1296602">
                  <a:extLst>
                    <a:ext uri="{9D8B030D-6E8A-4147-A177-3AD203B41FA5}">
                      <a16:colId xmlns:a16="http://schemas.microsoft.com/office/drawing/2014/main" xmlns="" val="72159166"/>
                    </a:ext>
                  </a:extLst>
                </a:gridCol>
                <a:gridCol w="1569240">
                  <a:extLst>
                    <a:ext uri="{9D8B030D-6E8A-4147-A177-3AD203B41FA5}">
                      <a16:colId xmlns:a16="http://schemas.microsoft.com/office/drawing/2014/main" xmlns="" val="4083001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Institución que elaboró los convenios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Civil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Mercantil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Familiar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Laboral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7547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Instituto de Justicia Alternativa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8013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Públicos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3193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Centros Privados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111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31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3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14</a:t>
            </a:fld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818147" y="1270509"/>
            <a:ext cx="10542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Asuntos sancionados </a:t>
            </a:r>
            <a:r>
              <a:rPr lang="es-MX" sz="2000" b="1" dirty="0"/>
              <a:t>por el área de Validación</a:t>
            </a:r>
          </a:p>
          <a:p>
            <a:pPr algn="ctr"/>
            <a:r>
              <a:rPr lang="es-MX" sz="2000" b="1" dirty="0"/>
              <a:t>por materia y mes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DA058F6-84D0-0040-BDD9-0FD198329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72153"/>
              </p:ext>
            </p:extLst>
          </p:nvPr>
        </p:nvGraphicFramePr>
        <p:xfrm>
          <a:off x="2658562" y="2364488"/>
          <a:ext cx="7394125" cy="2397759"/>
        </p:xfrm>
        <a:graphic>
          <a:graphicData uri="http://schemas.openxmlformats.org/drawingml/2006/table">
            <a:tbl>
              <a:tblPr firstRow="1" lastRow="1" lastCol="1" bandRow="1">
                <a:tableStyleId>{F5AB1C69-6EDB-4FF4-983F-18BD219EF322}</a:tableStyleId>
              </a:tblPr>
              <a:tblGrid>
                <a:gridCol w="1519873">
                  <a:extLst>
                    <a:ext uri="{9D8B030D-6E8A-4147-A177-3AD203B41FA5}">
                      <a16:colId xmlns:a16="http://schemas.microsoft.com/office/drawing/2014/main" xmlns="" val="2362761440"/>
                    </a:ext>
                  </a:extLst>
                </a:gridCol>
                <a:gridCol w="1519873">
                  <a:extLst>
                    <a:ext uri="{9D8B030D-6E8A-4147-A177-3AD203B41FA5}">
                      <a16:colId xmlns:a16="http://schemas.microsoft.com/office/drawing/2014/main" xmlns="" val="351961385"/>
                    </a:ext>
                  </a:extLst>
                </a:gridCol>
                <a:gridCol w="1519873">
                  <a:extLst>
                    <a:ext uri="{9D8B030D-6E8A-4147-A177-3AD203B41FA5}">
                      <a16:colId xmlns:a16="http://schemas.microsoft.com/office/drawing/2014/main" xmlns="" val="2645925251"/>
                    </a:ext>
                  </a:extLst>
                </a:gridCol>
                <a:gridCol w="1417253"/>
                <a:gridCol w="1417253">
                  <a:extLst>
                    <a:ext uri="{9D8B030D-6E8A-4147-A177-3AD203B41FA5}">
                      <a16:colId xmlns:a16="http://schemas.microsoft.com/office/drawing/2014/main" xmlns="" val="1480751073"/>
                    </a:ext>
                  </a:extLst>
                </a:gridCol>
              </a:tblGrid>
              <a:tr h="757371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MATERIA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OCTUBRE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NOVIEMBRE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NOVIEMBRE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CUARTO TRIMESTRE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7547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Civil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342</a:t>
                      </a:r>
                      <a:endParaRPr lang="es-MX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1,567</a:t>
                      </a:r>
                      <a:endParaRPr lang="es-MX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8013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Mercantil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es-MX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3193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Familiar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</a:t>
                      </a:r>
                      <a:endParaRPr lang="es-MX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492</a:t>
                      </a:r>
                      <a:endParaRPr lang="es-MX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4111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451</a:t>
                      </a:r>
                      <a:endParaRPr lang="es-MX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2,112</a:t>
                      </a:r>
                      <a:endParaRPr lang="es-MX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04616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80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2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0FBDC0F-DBDA-AD43-A2B9-E7FEF4FB7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86981"/>
              </p:ext>
            </p:extLst>
          </p:nvPr>
        </p:nvGraphicFramePr>
        <p:xfrm>
          <a:off x="569692" y="1238500"/>
          <a:ext cx="8794619" cy="5255542"/>
        </p:xfrm>
        <a:graphic>
          <a:graphicData uri="http://schemas.openxmlformats.org/drawingml/2006/table">
            <a:tbl>
              <a:tblPr firstRow="1" firstCol="1" lastRow="1">
                <a:tableStyleId>{EB344D84-9AFB-497E-A393-DC336BA19D2E}</a:tableStyleId>
              </a:tblPr>
              <a:tblGrid>
                <a:gridCol w="3794499">
                  <a:extLst>
                    <a:ext uri="{9D8B030D-6E8A-4147-A177-3AD203B41FA5}">
                      <a16:colId xmlns:a16="http://schemas.microsoft.com/office/drawing/2014/main" xmlns="" val="645598451"/>
                    </a:ext>
                  </a:extLst>
                </a:gridCol>
                <a:gridCol w="1014424">
                  <a:extLst>
                    <a:ext uri="{9D8B030D-6E8A-4147-A177-3AD203B41FA5}">
                      <a16:colId xmlns:a16="http://schemas.microsoft.com/office/drawing/2014/main" xmlns="" val="3501710142"/>
                    </a:ext>
                  </a:extLst>
                </a:gridCol>
                <a:gridCol w="1307308">
                  <a:extLst>
                    <a:ext uri="{9D8B030D-6E8A-4147-A177-3AD203B41FA5}">
                      <a16:colId xmlns:a16="http://schemas.microsoft.com/office/drawing/2014/main" xmlns="" val="1698275740"/>
                    </a:ext>
                  </a:extLst>
                </a:gridCol>
                <a:gridCol w="1339194"/>
                <a:gridCol w="1339194">
                  <a:extLst>
                    <a:ext uri="{9D8B030D-6E8A-4147-A177-3AD203B41FA5}">
                      <a16:colId xmlns:a16="http://schemas.microsoft.com/office/drawing/2014/main" xmlns="" val="3156671398"/>
                    </a:ext>
                  </a:extLst>
                </a:gridCol>
              </a:tblGrid>
              <a:tr h="29565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OCTUBRE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CUARTO TRIMESTRE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66781836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Ameca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42499773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Autlán de Navarro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2371198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Chapala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7554960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7384288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Colotlán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69287596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Módulo Centro de Justicia para las Mujeres (Guadalajara)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9637484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central (Guadalajara)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72708060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Lagos de Moreno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84538070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Módulo Puente Grande (Tonalá)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85949225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Ocotlán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00214709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Puerto Vallarta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9229619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Tepatitlán de Morelos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1168809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Tequila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5655479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Zapotlán El Grande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43533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3,300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0128996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3226894" y="185706"/>
            <a:ext cx="599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Expedientes abiertos</a:t>
            </a:r>
            <a:r>
              <a:rPr lang="es-MX" sz="2000" b="1" dirty="0"/>
              <a:t> en el área de atención de Métodos Alternativos para la Solución de Controversias</a:t>
            </a:r>
          </a:p>
        </p:txBody>
      </p:sp>
    </p:spTree>
    <p:extLst>
      <p:ext uri="{BB962C8B-B14F-4D97-AF65-F5344CB8AC3E}">
        <p14:creationId xmlns:p14="http://schemas.microsoft.com/office/powerpoint/2010/main" val="277996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3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829370-868B-F243-8AFD-AD3C40BFC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49468"/>
              </p:ext>
            </p:extLst>
          </p:nvPr>
        </p:nvGraphicFramePr>
        <p:xfrm>
          <a:off x="339799" y="1302481"/>
          <a:ext cx="11373855" cy="5418993"/>
        </p:xfrm>
        <a:graphic>
          <a:graphicData uri="http://schemas.openxmlformats.org/drawingml/2006/table">
            <a:tbl>
              <a:tblPr firstRow="1" lastRow="1" lastCol="1">
                <a:tableStyleId>{EB344D84-9AFB-497E-A393-DC336BA19D2E}</a:tableStyleId>
              </a:tblPr>
              <a:tblGrid>
                <a:gridCol w="2887829">
                  <a:extLst>
                    <a:ext uri="{9D8B030D-6E8A-4147-A177-3AD203B41FA5}">
                      <a16:colId xmlns:a16="http://schemas.microsoft.com/office/drawing/2014/main" xmlns="" val="4190297578"/>
                    </a:ext>
                  </a:extLst>
                </a:gridCol>
                <a:gridCol w="593566">
                  <a:extLst>
                    <a:ext uri="{9D8B030D-6E8A-4147-A177-3AD203B41FA5}">
                      <a16:colId xmlns:a16="http://schemas.microsoft.com/office/drawing/2014/main" xmlns="" val="3853858639"/>
                    </a:ext>
                  </a:extLst>
                </a:gridCol>
                <a:gridCol w="1208006">
                  <a:extLst>
                    <a:ext uri="{9D8B030D-6E8A-4147-A177-3AD203B41FA5}">
                      <a16:colId xmlns:a16="http://schemas.microsoft.com/office/drawing/2014/main" xmlns="" val="1137987412"/>
                    </a:ext>
                  </a:extLst>
                </a:gridCol>
                <a:gridCol w="1204698">
                  <a:extLst>
                    <a:ext uri="{9D8B030D-6E8A-4147-A177-3AD203B41FA5}">
                      <a16:colId xmlns:a16="http://schemas.microsoft.com/office/drawing/2014/main" xmlns="" val="3204120447"/>
                    </a:ext>
                  </a:extLst>
                </a:gridCol>
                <a:gridCol w="1068175">
                  <a:extLst>
                    <a:ext uri="{9D8B030D-6E8A-4147-A177-3AD203B41FA5}">
                      <a16:colId xmlns:a16="http://schemas.microsoft.com/office/drawing/2014/main" xmlns="" val="2240436129"/>
                    </a:ext>
                  </a:extLst>
                </a:gridCol>
                <a:gridCol w="1373369">
                  <a:extLst>
                    <a:ext uri="{9D8B030D-6E8A-4147-A177-3AD203B41FA5}">
                      <a16:colId xmlns:a16="http://schemas.microsoft.com/office/drawing/2014/main" xmlns="" val="245006361"/>
                    </a:ext>
                  </a:extLst>
                </a:gridCol>
                <a:gridCol w="551768">
                  <a:extLst>
                    <a:ext uri="{9D8B030D-6E8A-4147-A177-3AD203B41FA5}">
                      <a16:colId xmlns:a16="http://schemas.microsoft.com/office/drawing/2014/main" xmlns="" val="1982776952"/>
                    </a:ext>
                  </a:extLst>
                </a:gridCol>
                <a:gridCol w="512358">
                  <a:extLst>
                    <a:ext uri="{9D8B030D-6E8A-4147-A177-3AD203B41FA5}">
                      <a16:colId xmlns:a16="http://schemas.microsoft.com/office/drawing/2014/main" xmlns="" val="2550864063"/>
                    </a:ext>
                  </a:extLst>
                </a:gridCol>
                <a:gridCol w="1093532">
                  <a:extLst>
                    <a:ext uri="{9D8B030D-6E8A-4147-A177-3AD203B41FA5}">
                      <a16:colId xmlns:a16="http://schemas.microsoft.com/office/drawing/2014/main" xmlns="" val="619074633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xmlns="" val="4280728488"/>
                    </a:ext>
                  </a:extLst>
                </a:gridCol>
              </a:tblGrid>
              <a:tr h="351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CIVIL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COMUNITARIA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CONVENIO FINIQUITO LABORAL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FAMILIAR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MERCANTIL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OTROS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 ADVERSARIAL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4285555320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Ameca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90215029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Autlán de Navarro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51926592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Chapala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00680180"/>
                  </a:ext>
                </a:extLst>
              </a:tr>
              <a:tr h="32936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399577042"/>
                  </a:ext>
                </a:extLst>
              </a:tr>
              <a:tr h="51383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Centro de Justicia para las Mujeres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34008134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central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51486313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Lagos de Moreno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3336731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Puente Grande (Tonalá)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282362632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Ocotlán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4271770331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Puerto Vallarta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81817236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Tepatitlán de Morelos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86387985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Tequila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684190930"/>
                  </a:ext>
                </a:extLst>
              </a:tr>
              <a:tr h="259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Zapotlán El Grande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635686358"/>
                  </a:ext>
                </a:extLst>
              </a:tr>
              <a:tr h="17291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effectLst/>
                        </a:rPr>
                        <a:t>Total general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1,298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5571300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07A6434-F21C-9640-B8F6-02A186183613}"/>
              </a:ext>
            </a:extLst>
          </p:cNvPr>
          <p:cNvSpPr txBox="1"/>
          <p:nvPr/>
        </p:nvSpPr>
        <p:spPr>
          <a:xfrm>
            <a:off x="3435927" y="157923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Expedientes abiertos en el área de atención de Métodos Alternativos para la Solución de Controversias según Materia – </a:t>
            </a:r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OCTUBRE 2019</a:t>
            </a:r>
          </a:p>
        </p:txBody>
      </p:sp>
    </p:spTree>
    <p:extLst>
      <p:ext uri="{BB962C8B-B14F-4D97-AF65-F5344CB8AC3E}">
        <p14:creationId xmlns:p14="http://schemas.microsoft.com/office/powerpoint/2010/main" val="33387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4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829370-868B-F243-8AFD-AD3C40BFC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58952"/>
              </p:ext>
            </p:extLst>
          </p:nvPr>
        </p:nvGraphicFramePr>
        <p:xfrm>
          <a:off x="339799" y="1302481"/>
          <a:ext cx="11373855" cy="5347683"/>
        </p:xfrm>
        <a:graphic>
          <a:graphicData uri="http://schemas.openxmlformats.org/drawingml/2006/table">
            <a:tbl>
              <a:tblPr firstRow="1" lastRow="1" lastCol="1">
                <a:tableStyleId>{EB344D84-9AFB-497E-A393-DC336BA19D2E}</a:tableStyleId>
              </a:tblPr>
              <a:tblGrid>
                <a:gridCol w="2887829">
                  <a:extLst>
                    <a:ext uri="{9D8B030D-6E8A-4147-A177-3AD203B41FA5}">
                      <a16:colId xmlns:a16="http://schemas.microsoft.com/office/drawing/2014/main" xmlns="" val="4190297578"/>
                    </a:ext>
                  </a:extLst>
                </a:gridCol>
                <a:gridCol w="593566">
                  <a:extLst>
                    <a:ext uri="{9D8B030D-6E8A-4147-A177-3AD203B41FA5}">
                      <a16:colId xmlns:a16="http://schemas.microsoft.com/office/drawing/2014/main" xmlns="" val="3853858639"/>
                    </a:ext>
                  </a:extLst>
                </a:gridCol>
                <a:gridCol w="1208006">
                  <a:extLst>
                    <a:ext uri="{9D8B030D-6E8A-4147-A177-3AD203B41FA5}">
                      <a16:colId xmlns:a16="http://schemas.microsoft.com/office/drawing/2014/main" xmlns="" val="1137987412"/>
                    </a:ext>
                  </a:extLst>
                </a:gridCol>
                <a:gridCol w="1204698">
                  <a:extLst>
                    <a:ext uri="{9D8B030D-6E8A-4147-A177-3AD203B41FA5}">
                      <a16:colId xmlns:a16="http://schemas.microsoft.com/office/drawing/2014/main" xmlns="" val="3204120447"/>
                    </a:ext>
                  </a:extLst>
                </a:gridCol>
                <a:gridCol w="1068175">
                  <a:extLst>
                    <a:ext uri="{9D8B030D-6E8A-4147-A177-3AD203B41FA5}">
                      <a16:colId xmlns:a16="http://schemas.microsoft.com/office/drawing/2014/main" xmlns="" val="2240436129"/>
                    </a:ext>
                  </a:extLst>
                </a:gridCol>
                <a:gridCol w="1373369">
                  <a:extLst>
                    <a:ext uri="{9D8B030D-6E8A-4147-A177-3AD203B41FA5}">
                      <a16:colId xmlns:a16="http://schemas.microsoft.com/office/drawing/2014/main" xmlns="" val="245006361"/>
                    </a:ext>
                  </a:extLst>
                </a:gridCol>
                <a:gridCol w="551768">
                  <a:extLst>
                    <a:ext uri="{9D8B030D-6E8A-4147-A177-3AD203B41FA5}">
                      <a16:colId xmlns:a16="http://schemas.microsoft.com/office/drawing/2014/main" xmlns="" val="1982776952"/>
                    </a:ext>
                  </a:extLst>
                </a:gridCol>
                <a:gridCol w="512358">
                  <a:extLst>
                    <a:ext uri="{9D8B030D-6E8A-4147-A177-3AD203B41FA5}">
                      <a16:colId xmlns:a16="http://schemas.microsoft.com/office/drawing/2014/main" xmlns="" val="2550864063"/>
                    </a:ext>
                  </a:extLst>
                </a:gridCol>
                <a:gridCol w="1093532">
                  <a:extLst>
                    <a:ext uri="{9D8B030D-6E8A-4147-A177-3AD203B41FA5}">
                      <a16:colId xmlns:a16="http://schemas.microsoft.com/office/drawing/2014/main" xmlns="" val="619074633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xmlns="" val="4280728488"/>
                    </a:ext>
                  </a:extLst>
                </a:gridCol>
              </a:tblGrid>
              <a:tr h="351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CIVIL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COMUNITARIA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CONVENIO FINIQUITO LABORAL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FAMILIAR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MERCANTIL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OTROS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 ADVERSARIAL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4285555320"/>
                  </a:ext>
                </a:extLst>
              </a:tr>
              <a:tr h="24817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Ameca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90215029"/>
                  </a:ext>
                </a:extLst>
              </a:tr>
              <a:tr h="24271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Autlán de Navarro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519265923"/>
                  </a:ext>
                </a:extLst>
              </a:tr>
              <a:tr h="2372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Chapala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00680180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399577042"/>
                  </a:ext>
                </a:extLst>
              </a:tr>
              <a:tr h="2197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Colotlán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439007585"/>
                  </a:ext>
                </a:extLst>
              </a:tr>
              <a:tr h="51383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Centro de Justicia para las Mujeres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34008134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central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51486313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Lagos de Moreno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3336731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Puente Grande (Tonalá)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282362632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Ocotlán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4271770331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Puerto Vallarta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81817236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Tepatitlán de Morelos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86387985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Tequila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684190930"/>
                  </a:ext>
                </a:extLst>
              </a:tr>
              <a:tr h="259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Zapotlán El Grande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635686358"/>
                  </a:ext>
                </a:extLst>
              </a:tr>
              <a:tr h="17291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effectLst/>
                        </a:rPr>
                        <a:t>Total general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1,344</a:t>
                      </a: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5571300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07A6434-F21C-9640-B8F6-02A186183613}"/>
              </a:ext>
            </a:extLst>
          </p:cNvPr>
          <p:cNvSpPr txBox="1"/>
          <p:nvPr/>
        </p:nvSpPr>
        <p:spPr>
          <a:xfrm>
            <a:off x="3467768" y="171467"/>
            <a:ext cx="5515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Expedientes abiertos en el área de atención de Métodos Alternativos para la Solución de Controversias según Materia – </a:t>
            </a:r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NOVIEMBRE 2019</a:t>
            </a:r>
          </a:p>
        </p:txBody>
      </p:sp>
    </p:spTree>
    <p:extLst>
      <p:ext uri="{BB962C8B-B14F-4D97-AF65-F5344CB8AC3E}">
        <p14:creationId xmlns:p14="http://schemas.microsoft.com/office/powerpoint/2010/main" val="175060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5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829370-868B-F243-8AFD-AD3C40BFC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21313"/>
              </p:ext>
            </p:extLst>
          </p:nvPr>
        </p:nvGraphicFramePr>
        <p:xfrm>
          <a:off x="339799" y="1302481"/>
          <a:ext cx="11373855" cy="5347683"/>
        </p:xfrm>
        <a:graphic>
          <a:graphicData uri="http://schemas.openxmlformats.org/drawingml/2006/table">
            <a:tbl>
              <a:tblPr firstRow="1" lastRow="1" lastCol="1">
                <a:tableStyleId>{EB344D84-9AFB-497E-A393-DC336BA19D2E}</a:tableStyleId>
              </a:tblPr>
              <a:tblGrid>
                <a:gridCol w="2887829">
                  <a:extLst>
                    <a:ext uri="{9D8B030D-6E8A-4147-A177-3AD203B41FA5}">
                      <a16:colId xmlns:a16="http://schemas.microsoft.com/office/drawing/2014/main" xmlns="" val="4190297578"/>
                    </a:ext>
                  </a:extLst>
                </a:gridCol>
                <a:gridCol w="593566">
                  <a:extLst>
                    <a:ext uri="{9D8B030D-6E8A-4147-A177-3AD203B41FA5}">
                      <a16:colId xmlns:a16="http://schemas.microsoft.com/office/drawing/2014/main" xmlns="" val="3853858639"/>
                    </a:ext>
                  </a:extLst>
                </a:gridCol>
                <a:gridCol w="1208006">
                  <a:extLst>
                    <a:ext uri="{9D8B030D-6E8A-4147-A177-3AD203B41FA5}">
                      <a16:colId xmlns:a16="http://schemas.microsoft.com/office/drawing/2014/main" xmlns="" val="1137987412"/>
                    </a:ext>
                  </a:extLst>
                </a:gridCol>
                <a:gridCol w="1204698">
                  <a:extLst>
                    <a:ext uri="{9D8B030D-6E8A-4147-A177-3AD203B41FA5}">
                      <a16:colId xmlns:a16="http://schemas.microsoft.com/office/drawing/2014/main" xmlns="" val="3204120447"/>
                    </a:ext>
                  </a:extLst>
                </a:gridCol>
                <a:gridCol w="1068175">
                  <a:extLst>
                    <a:ext uri="{9D8B030D-6E8A-4147-A177-3AD203B41FA5}">
                      <a16:colId xmlns:a16="http://schemas.microsoft.com/office/drawing/2014/main" xmlns="" val="2240436129"/>
                    </a:ext>
                  </a:extLst>
                </a:gridCol>
                <a:gridCol w="1373369">
                  <a:extLst>
                    <a:ext uri="{9D8B030D-6E8A-4147-A177-3AD203B41FA5}">
                      <a16:colId xmlns:a16="http://schemas.microsoft.com/office/drawing/2014/main" xmlns="" val="245006361"/>
                    </a:ext>
                  </a:extLst>
                </a:gridCol>
                <a:gridCol w="551768">
                  <a:extLst>
                    <a:ext uri="{9D8B030D-6E8A-4147-A177-3AD203B41FA5}">
                      <a16:colId xmlns:a16="http://schemas.microsoft.com/office/drawing/2014/main" xmlns="" val="1982776952"/>
                    </a:ext>
                  </a:extLst>
                </a:gridCol>
                <a:gridCol w="512358">
                  <a:extLst>
                    <a:ext uri="{9D8B030D-6E8A-4147-A177-3AD203B41FA5}">
                      <a16:colId xmlns:a16="http://schemas.microsoft.com/office/drawing/2014/main" xmlns="" val="2550864063"/>
                    </a:ext>
                  </a:extLst>
                </a:gridCol>
                <a:gridCol w="1093532">
                  <a:extLst>
                    <a:ext uri="{9D8B030D-6E8A-4147-A177-3AD203B41FA5}">
                      <a16:colId xmlns:a16="http://schemas.microsoft.com/office/drawing/2014/main" xmlns="" val="619074633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xmlns="" val="4280728488"/>
                    </a:ext>
                  </a:extLst>
                </a:gridCol>
              </a:tblGrid>
              <a:tr h="351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CIVIL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COMUNITARIA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CONVENIO FINIQUITO LABORAL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FAMILIAR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MERCANTIL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OTROS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 ADVERSARIAL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4285555320"/>
                  </a:ext>
                </a:extLst>
              </a:tr>
              <a:tr h="24817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Ameca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90215029"/>
                  </a:ext>
                </a:extLst>
              </a:tr>
              <a:tr h="24271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Autlán de Navarro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519265923"/>
                  </a:ext>
                </a:extLst>
              </a:tr>
              <a:tr h="2372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Chapala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00680180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399577042"/>
                  </a:ext>
                </a:extLst>
              </a:tr>
              <a:tr h="2197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Colotlán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439007585"/>
                  </a:ext>
                </a:extLst>
              </a:tr>
              <a:tr h="51383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Centro de Justicia para las Mujeres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34008134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central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251486313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Lagos de Moreno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243336731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Puente Grande (Tonalá)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282362632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Ocotlán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4271770331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Puerto Vallarta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81817236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Tepatitlán de Morelos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86387985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Tequila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684190930"/>
                  </a:ext>
                </a:extLst>
              </a:tr>
              <a:tr h="259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Zapotlán El Grande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1635686358"/>
                  </a:ext>
                </a:extLst>
              </a:tr>
              <a:tr h="17291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effectLst/>
                        </a:rPr>
                        <a:t>Total general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extLst>
                  <a:ext uri="{0D108BD9-81ED-4DB2-BD59-A6C34878D82A}">
                    <a16:rowId xmlns:a16="http://schemas.microsoft.com/office/drawing/2014/main" xmlns="" val="245571300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07A6434-F21C-9640-B8F6-02A186183613}"/>
              </a:ext>
            </a:extLst>
          </p:cNvPr>
          <p:cNvSpPr txBox="1"/>
          <p:nvPr/>
        </p:nvSpPr>
        <p:spPr>
          <a:xfrm>
            <a:off x="3467768" y="171467"/>
            <a:ext cx="5515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Expedientes abiertos en el área de atención de Métodos Alternativos para la Solución de Controversias según Materia – </a:t>
            </a:r>
            <a:r>
              <a:rPr lang="es-MX" sz="2000" b="1" dirty="0" smtClean="0">
                <a:solidFill>
                  <a:schemeClr val="accent4">
                    <a:lumMod val="50000"/>
                  </a:schemeClr>
                </a:solidFill>
              </a:rPr>
              <a:t>DIC</a:t>
            </a:r>
            <a:r>
              <a:rPr lang="es-MX" sz="2000" b="1" dirty="0" smtClean="0">
                <a:solidFill>
                  <a:schemeClr val="accent4">
                    <a:lumMod val="50000"/>
                  </a:schemeClr>
                </a:solidFill>
              </a:rPr>
              <a:t>IEMBRE </a:t>
            </a:r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01569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6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0FBDC0F-DBDA-AD43-A2B9-E7FEF4FB7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31565"/>
              </p:ext>
            </p:extLst>
          </p:nvPr>
        </p:nvGraphicFramePr>
        <p:xfrm>
          <a:off x="794410" y="1602458"/>
          <a:ext cx="10967353" cy="5255542"/>
        </p:xfrm>
        <a:graphic>
          <a:graphicData uri="http://schemas.openxmlformats.org/drawingml/2006/table">
            <a:tbl>
              <a:tblPr firstRow="1" firstCol="1" lastRow="1" lastCol="1">
                <a:tableStyleId>{EB344D84-9AFB-497E-A393-DC336BA19D2E}</a:tableStyleId>
              </a:tblPr>
              <a:tblGrid>
                <a:gridCol w="5030454">
                  <a:extLst>
                    <a:ext uri="{9D8B030D-6E8A-4147-A177-3AD203B41FA5}">
                      <a16:colId xmlns:a16="http://schemas.microsoft.com/office/drawing/2014/main" xmlns="" val="645598451"/>
                    </a:ext>
                  </a:extLst>
                </a:gridCol>
                <a:gridCol w="1274869">
                  <a:extLst>
                    <a:ext uri="{9D8B030D-6E8A-4147-A177-3AD203B41FA5}">
                      <a16:colId xmlns:a16="http://schemas.microsoft.com/office/drawing/2014/main" xmlns="" val="3501710142"/>
                    </a:ext>
                  </a:extLst>
                </a:gridCol>
                <a:gridCol w="1547794">
                  <a:extLst>
                    <a:ext uri="{9D8B030D-6E8A-4147-A177-3AD203B41FA5}">
                      <a16:colId xmlns:a16="http://schemas.microsoft.com/office/drawing/2014/main" xmlns="" val="2125267538"/>
                    </a:ext>
                  </a:extLst>
                </a:gridCol>
                <a:gridCol w="1557118"/>
                <a:gridCol w="1557118">
                  <a:extLst>
                    <a:ext uri="{9D8B030D-6E8A-4147-A177-3AD203B41FA5}">
                      <a16:colId xmlns:a16="http://schemas.microsoft.com/office/drawing/2014/main" xmlns="" val="3156671398"/>
                    </a:ext>
                  </a:extLst>
                </a:gridCol>
              </a:tblGrid>
              <a:tr h="5097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NOVIEMBRE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dirty="0" smtClean="0">
                          <a:effectLst/>
                        </a:rPr>
                        <a:t>DICIEMBRE</a:t>
                      </a:r>
                      <a:endParaRPr lang="es-MX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CUARTO TRIMESTRE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66781836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Ameca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42499773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Autlán de Navarro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72371198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Chapala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7554960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2499277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Módulo Centro de Justicia para las Mujeres (Guadalajara)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9637484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central (Guadalajara)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72708060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Lagos de Moreno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84538070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Módulo Puente Grande (Tonalá)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85949225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Colotlán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Ocotlán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0214709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Puerto Vallarta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9229619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Tepatitlán de Morelos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1168809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Tequila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5655479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Zapotlán El Grande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43533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0128996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E44EB24-6A88-994D-AEC2-D1B9E5612434}"/>
              </a:ext>
            </a:extLst>
          </p:cNvPr>
          <p:cNvSpPr txBox="1"/>
          <p:nvPr/>
        </p:nvSpPr>
        <p:spPr>
          <a:xfrm>
            <a:off x="818147" y="967223"/>
            <a:ext cx="10542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Convenios o acuerdos generados</a:t>
            </a:r>
            <a:r>
              <a:rPr lang="es-MX" sz="2000" b="1" dirty="0"/>
              <a:t> en el área de atención de </a:t>
            </a:r>
            <a:r>
              <a:rPr lang="es-MX" sz="2000" b="1"/>
              <a:t>Métodos </a:t>
            </a:r>
            <a:r>
              <a:rPr lang="es-MX" sz="2000" b="1" smtClean="0"/>
              <a:t>Alternativos </a:t>
            </a:r>
            <a:r>
              <a:rPr lang="es-MX" sz="2000" b="1" dirty="0"/>
              <a:t>para la Solución de Controversias</a:t>
            </a:r>
          </a:p>
        </p:txBody>
      </p:sp>
    </p:spTree>
    <p:extLst>
      <p:ext uri="{BB962C8B-B14F-4D97-AF65-F5344CB8AC3E}">
        <p14:creationId xmlns:p14="http://schemas.microsoft.com/office/powerpoint/2010/main" val="52503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7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829370-868B-F243-8AFD-AD3C40BFC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135173"/>
              </p:ext>
            </p:extLst>
          </p:nvPr>
        </p:nvGraphicFramePr>
        <p:xfrm>
          <a:off x="332872" y="1323439"/>
          <a:ext cx="11373855" cy="5406159"/>
        </p:xfrm>
        <a:graphic>
          <a:graphicData uri="http://schemas.openxmlformats.org/drawingml/2006/table">
            <a:tbl>
              <a:tblPr firstRow="1" lastRow="1" lastCol="1">
                <a:tableStyleId>{EB344D84-9AFB-497E-A393-DC336BA19D2E}</a:tableStyleId>
              </a:tblPr>
              <a:tblGrid>
                <a:gridCol w="2887829">
                  <a:extLst>
                    <a:ext uri="{9D8B030D-6E8A-4147-A177-3AD203B41FA5}">
                      <a16:colId xmlns:a16="http://schemas.microsoft.com/office/drawing/2014/main" xmlns="" val="4190297578"/>
                    </a:ext>
                  </a:extLst>
                </a:gridCol>
                <a:gridCol w="593566">
                  <a:extLst>
                    <a:ext uri="{9D8B030D-6E8A-4147-A177-3AD203B41FA5}">
                      <a16:colId xmlns:a16="http://schemas.microsoft.com/office/drawing/2014/main" xmlns="" val="3853858639"/>
                    </a:ext>
                  </a:extLst>
                </a:gridCol>
                <a:gridCol w="1208006">
                  <a:extLst>
                    <a:ext uri="{9D8B030D-6E8A-4147-A177-3AD203B41FA5}">
                      <a16:colId xmlns:a16="http://schemas.microsoft.com/office/drawing/2014/main" xmlns="" val="1137987412"/>
                    </a:ext>
                  </a:extLst>
                </a:gridCol>
                <a:gridCol w="1204698">
                  <a:extLst>
                    <a:ext uri="{9D8B030D-6E8A-4147-A177-3AD203B41FA5}">
                      <a16:colId xmlns:a16="http://schemas.microsoft.com/office/drawing/2014/main" xmlns="" val="3204120447"/>
                    </a:ext>
                  </a:extLst>
                </a:gridCol>
                <a:gridCol w="1068175">
                  <a:extLst>
                    <a:ext uri="{9D8B030D-6E8A-4147-A177-3AD203B41FA5}">
                      <a16:colId xmlns:a16="http://schemas.microsoft.com/office/drawing/2014/main" xmlns="" val="2240436129"/>
                    </a:ext>
                  </a:extLst>
                </a:gridCol>
                <a:gridCol w="1373369">
                  <a:extLst>
                    <a:ext uri="{9D8B030D-6E8A-4147-A177-3AD203B41FA5}">
                      <a16:colId xmlns:a16="http://schemas.microsoft.com/office/drawing/2014/main" xmlns="" val="245006361"/>
                    </a:ext>
                  </a:extLst>
                </a:gridCol>
                <a:gridCol w="551768">
                  <a:extLst>
                    <a:ext uri="{9D8B030D-6E8A-4147-A177-3AD203B41FA5}">
                      <a16:colId xmlns:a16="http://schemas.microsoft.com/office/drawing/2014/main" xmlns="" val="1982776952"/>
                    </a:ext>
                  </a:extLst>
                </a:gridCol>
                <a:gridCol w="512358">
                  <a:extLst>
                    <a:ext uri="{9D8B030D-6E8A-4147-A177-3AD203B41FA5}">
                      <a16:colId xmlns:a16="http://schemas.microsoft.com/office/drawing/2014/main" xmlns="" val="2550864063"/>
                    </a:ext>
                  </a:extLst>
                </a:gridCol>
                <a:gridCol w="1093532">
                  <a:extLst>
                    <a:ext uri="{9D8B030D-6E8A-4147-A177-3AD203B41FA5}">
                      <a16:colId xmlns:a16="http://schemas.microsoft.com/office/drawing/2014/main" xmlns="" val="619074633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xmlns="" val="4280728488"/>
                    </a:ext>
                  </a:extLst>
                </a:gridCol>
              </a:tblGrid>
              <a:tr h="351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CIVIL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COMUNITARIA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CONVENIO FINIQUITO LABORAL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FAMILIAR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MERCANTIL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OTROS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 ADVERSARIAL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4285555320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Ameca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90215029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Autlán de Navarro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1926592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Chapala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0680180"/>
                  </a:ext>
                </a:extLst>
              </a:tr>
              <a:tr h="28529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26126596"/>
                  </a:ext>
                </a:extLst>
              </a:tr>
              <a:tr h="51383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Centro de Justicia para las Mujeres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008134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central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486313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Lagos de Moreno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3336731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Puente Grande (Tonalá)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2362632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Ocotlán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71770331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Puerto Vallarta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1817236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Tepatitlán de Morelos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387985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Tequila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4190930"/>
                  </a:ext>
                </a:extLst>
              </a:tr>
              <a:tr h="259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Zapotlán El Grande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35686358"/>
                  </a:ext>
                </a:extLst>
              </a:tr>
              <a:tr h="17291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effectLst/>
                        </a:rPr>
                        <a:t>Total general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571300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07A6434-F21C-9640-B8F6-02A186183613}"/>
              </a:ext>
            </a:extLst>
          </p:cNvPr>
          <p:cNvSpPr txBox="1"/>
          <p:nvPr/>
        </p:nvSpPr>
        <p:spPr>
          <a:xfrm>
            <a:off x="3429000" y="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Convenios o acuerdos generados </a:t>
            </a:r>
            <a:r>
              <a:rPr lang="es-MX" sz="2000" b="1" dirty="0"/>
              <a:t>en el área de atención de Métodos Alternativos para la Solución de Controversias según Materia – </a:t>
            </a:r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OCTUBRE 2019</a:t>
            </a:r>
          </a:p>
        </p:txBody>
      </p:sp>
    </p:spTree>
    <p:extLst>
      <p:ext uri="{BB962C8B-B14F-4D97-AF65-F5344CB8AC3E}">
        <p14:creationId xmlns:p14="http://schemas.microsoft.com/office/powerpoint/2010/main" val="1424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8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829370-868B-F243-8AFD-AD3C40BFC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50974"/>
              </p:ext>
            </p:extLst>
          </p:nvPr>
        </p:nvGraphicFramePr>
        <p:xfrm>
          <a:off x="332872" y="1323439"/>
          <a:ext cx="11373855" cy="5406159"/>
        </p:xfrm>
        <a:graphic>
          <a:graphicData uri="http://schemas.openxmlformats.org/drawingml/2006/table">
            <a:tbl>
              <a:tblPr firstRow="1" lastRow="1" lastCol="1">
                <a:tableStyleId>{EB344D84-9AFB-497E-A393-DC336BA19D2E}</a:tableStyleId>
              </a:tblPr>
              <a:tblGrid>
                <a:gridCol w="2887829">
                  <a:extLst>
                    <a:ext uri="{9D8B030D-6E8A-4147-A177-3AD203B41FA5}">
                      <a16:colId xmlns:a16="http://schemas.microsoft.com/office/drawing/2014/main" xmlns="" val="4190297578"/>
                    </a:ext>
                  </a:extLst>
                </a:gridCol>
                <a:gridCol w="593566">
                  <a:extLst>
                    <a:ext uri="{9D8B030D-6E8A-4147-A177-3AD203B41FA5}">
                      <a16:colId xmlns:a16="http://schemas.microsoft.com/office/drawing/2014/main" xmlns="" val="3853858639"/>
                    </a:ext>
                  </a:extLst>
                </a:gridCol>
                <a:gridCol w="1208006">
                  <a:extLst>
                    <a:ext uri="{9D8B030D-6E8A-4147-A177-3AD203B41FA5}">
                      <a16:colId xmlns:a16="http://schemas.microsoft.com/office/drawing/2014/main" xmlns="" val="1137987412"/>
                    </a:ext>
                  </a:extLst>
                </a:gridCol>
                <a:gridCol w="1204698">
                  <a:extLst>
                    <a:ext uri="{9D8B030D-6E8A-4147-A177-3AD203B41FA5}">
                      <a16:colId xmlns:a16="http://schemas.microsoft.com/office/drawing/2014/main" xmlns="" val="3204120447"/>
                    </a:ext>
                  </a:extLst>
                </a:gridCol>
                <a:gridCol w="1068175">
                  <a:extLst>
                    <a:ext uri="{9D8B030D-6E8A-4147-A177-3AD203B41FA5}">
                      <a16:colId xmlns:a16="http://schemas.microsoft.com/office/drawing/2014/main" xmlns="" val="2240436129"/>
                    </a:ext>
                  </a:extLst>
                </a:gridCol>
                <a:gridCol w="1373369">
                  <a:extLst>
                    <a:ext uri="{9D8B030D-6E8A-4147-A177-3AD203B41FA5}">
                      <a16:colId xmlns:a16="http://schemas.microsoft.com/office/drawing/2014/main" xmlns="" val="245006361"/>
                    </a:ext>
                  </a:extLst>
                </a:gridCol>
                <a:gridCol w="551768">
                  <a:extLst>
                    <a:ext uri="{9D8B030D-6E8A-4147-A177-3AD203B41FA5}">
                      <a16:colId xmlns:a16="http://schemas.microsoft.com/office/drawing/2014/main" xmlns="" val="1982776952"/>
                    </a:ext>
                  </a:extLst>
                </a:gridCol>
                <a:gridCol w="512358">
                  <a:extLst>
                    <a:ext uri="{9D8B030D-6E8A-4147-A177-3AD203B41FA5}">
                      <a16:colId xmlns:a16="http://schemas.microsoft.com/office/drawing/2014/main" xmlns="" val="2550864063"/>
                    </a:ext>
                  </a:extLst>
                </a:gridCol>
                <a:gridCol w="1093532">
                  <a:extLst>
                    <a:ext uri="{9D8B030D-6E8A-4147-A177-3AD203B41FA5}">
                      <a16:colId xmlns:a16="http://schemas.microsoft.com/office/drawing/2014/main" xmlns="" val="619074633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xmlns="" val="4280728488"/>
                    </a:ext>
                  </a:extLst>
                </a:gridCol>
              </a:tblGrid>
              <a:tr h="351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Sede o Módulo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CIVIL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COMUNITARIA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CONVENIO FINIQUITO LABORAL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FAMILIAR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MERCANTIL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>
                          <a:effectLst/>
                        </a:rPr>
                        <a:t>OTROS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PENAL ADVERSARIAL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/>
                        </a:rPr>
                        <a:t>Total general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4285555320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Ameca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90215029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Autlán de Navarro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1926592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Chapala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0680180"/>
                  </a:ext>
                </a:extLst>
              </a:tr>
              <a:tr h="28529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26126596"/>
                  </a:ext>
                </a:extLst>
              </a:tr>
              <a:tr h="51383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Centro de Justicia para las Mujeres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008134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central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486313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Lagos de Moreno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3336731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Puente Grande (Tonalá)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2362632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Ocotlán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71770331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Puerto Vallarta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1817236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Tepatitlán de Morelos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387985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Tequila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4190930"/>
                  </a:ext>
                </a:extLst>
              </a:tr>
              <a:tr h="259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Zapotlán El Grande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35686358"/>
                  </a:ext>
                </a:extLst>
              </a:tr>
              <a:tr h="17291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effectLst/>
                        </a:rPr>
                        <a:t>Total general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571300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07A6434-F21C-9640-B8F6-02A186183613}"/>
              </a:ext>
            </a:extLst>
          </p:cNvPr>
          <p:cNvSpPr txBox="1"/>
          <p:nvPr/>
        </p:nvSpPr>
        <p:spPr>
          <a:xfrm>
            <a:off x="3429000" y="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Convenios o acuerdos generados </a:t>
            </a:r>
            <a:r>
              <a:rPr lang="es-MX" sz="2000" b="1" dirty="0"/>
              <a:t>en el área de atención de Métodos Alternativos para la Solución de Controversias según Materia – </a:t>
            </a:r>
            <a:r>
              <a:rPr lang="es-MX" sz="2000" b="1" dirty="0">
                <a:solidFill>
                  <a:schemeClr val="accent4">
                    <a:lumMod val="50000"/>
                  </a:schemeClr>
                </a:solidFill>
              </a:rPr>
              <a:t>NOVIEMBRE 2019</a:t>
            </a:r>
          </a:p>
        </p:txBody>
      </p:sp>
    </p:spTree>
    <p:extLst>
      <p:ext uri="{BB962C8B-B14F-4D97-AF65-F5344CB8AC3E}">
        <p14:creationId xmlns:p14="http://schemas.microsoft.com/office/powerpoint/2010/main" val="283181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nicio">
            <a:extLst>
              <a:ext uri="{FF2B5EF4-FFF2-40B4-BE49-F238E27FC236}">
                <a16:creationId xmlns:a16="http://schemas.microsoft.com/office/drawing/2014/main" xmlns="" id="{44837C65-D5EA-8B41-AD20-2B0A7755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34356"/>
          <a:stretch/>
        </p:blipFill>
        <p:spPr bwMode="auto">
          <a:xfrm>
            <a:off x="0" y="157923"/>
            <a:ext cx="3226894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icio">
            <a:extLst>
              <a:ext uri="{FF2B5EF4-FFF2-40B4-BE49-F238E27FC236}">
                <a16:creationId xmlns:a16="http://schemas.microsoft.com/office/drawing/2014/main" xmlns="" id="{50D93482-98F3-EA40-ADAE-EB9B73D9F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8"/>
          <a:stretch/>
        </p:blipFill>
        <p:spPr bwMode="auto">
          <a:xfrm>
            <a:off x="9224210" y="157924"/>
            <a:ext cx="2967789" cy="9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xmlns="" id="{D2B8D7BF-C207-8147-AE61-73B4F69E6985}"/>
              </a:ext>
            </a:extLst>
          </p:cNvPr>
          <p:cNvSpPr/>
          <p:nvPr/>
        </p:nvSpPr>
        <p:spPr>
          <a:xfrm flipH="1">
            <a:off x="8646695" y="4588042"/>
            <a:ext cx="3545305" cy="2302042"/>
          </a:xfrm>
          <a:prstGeom prst="rtTriangle">
            <a:avLst/>
          </a:prstGeom>
          <a:solidFill>
            <a:srgbClr val="7F7026"/>
          </a:solidFill>
          <a:ln>
            <a:solidFill>
              <a:srgbClr val="7F7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5A3AA6-64AA-EF4C-9F15-7909D69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8C03-F4CB-3D42-B9CB-CFC7D49CFBB8}" type="slidenum">
              <a:rPr lang="es-MX" smtClean="0">
                <a:solidFill>
                  <a:schemeClr val="bg1"/>
                </a:solidFill>
              </a:rPr>
              <a:t>9</a:t>
            </a:fld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829370-868B-F243-8AFD-AD3C40BFC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33455"/>
              </p:ext>
            </p:extLst>
          </p:nvPr>
        </p:nvGraphicFramePr>
        <p:xfrm>
          <a:off x="71415" y="1205182"/>
          <a:ext cx="12120585" cy="5659239"/>
        </p:xfrm>
        <a:graphic>
          <a:graphicData uri="http://schemas.openxmlformats.org/drawingml/2006/table">
            <a:tbl>
              <a:tblPr firstRow="1" lastRow="1" lastCol="1">
                <a:tableStyleId>{EB344D84-9AFB-497E-A393-DC336BA19D2E}</a:tableStyleId>
              </a:tblPr>
              <a:tblGrid>
                <a:gridCol w="3077424">
                  <a:extLst>
                    <a:ext uri="{9D8B030D-6E8A-4147-A177-3AD203B41FA5}">
                      <a16:colId xmlns:a16="http://schemas.microsoft.com/office/drawing/2014/main" xmlns="" val="4190297578"/>
                    </a:ext>
                  </a:extLst>
                </a:gridCol>
                <a:gridCol w="632536">
                  <a:extLst>
                    <a:ext uri="{9D8B030D-6E8A-4147-A177-3AD203B41FA5}">
                      <a16:colId xmlns:a16="http://schemas.microsoft.com/office/drawing/2014/main" xmlns="" val="3853858639"/>
                    </a:ext>
                  </a:extLst>
                </a:gridCol>
                <a:gridCol w="1287315">
                  <a:extLst>
                    <a:ext uri="{9D8B030D-6E8A-4147-A177-3AD203B41FA5}">
                      <a16:colId xmlns:a16="http://schemas.microsoft.com/office/drawing/2014/main" xmlns="" val="1137987412"/>
                    </a:ext>
                  </a:extLst>
                </a:gridCol>
                <a:gridCol w="1283790">
                  <a:extLst>
                    <a:ext uri="{9D8B030D-6E8A-4147-A177-3AD203B41FA5}">
                      <a16:colId xmlns:a16="http://schemas.microsoft.com/office/drawing/2014/main" xmlns="" val="3204120447"/>
                    </a:ext>
                  </a:extLst>
                </a:gridCol>
                <a:gridCol w="1138304">
                  <a:extLst>
                    <a:ext uri="{9D8B030D-6E8A-4147-A177-3AD203B41FA5}">
                      <a16:colId xmlns:a16="http://schemas.microsoft.com/office/drawing/2014/main" xmlns="" val="2240436129"/>
                    </a:ext>
                  </a:extLst>
                </a:gridCol>
                <a:gridCol w="1463536">
                  <a:extLst>
                    <a:ext uri="{9D8B030D-6E8A-4147-A177-3AD203B41FA5}">
                      <a16:colId xmlns:a16="http://schemas.microsoft.com/office/drawing/2014/main" xmlns="" val="245006361"/>
                    </a:ext>
                  </a:extLst>
                </a:gridCol>
                <a:gridCol w="587993">
                  <a:extLst>
                    <a:ext uri="{9D8B030D-6E8A-4147-A177-3AD203B41FA5}">
                      <a16:colId xmlns:a16="http://schemas.microsoft.com/office/drawing/2014/main" xmlns="" val="1982776952"/>
                    </a:ext>
                  </a:extLst>
                </a:gridCol>
                <a:gridCol w="545996">
                  <a:extLst>
                    <a:ext uri="{9D8B030D-6E8A-4147-A177-3AD203B41FA5}">
                      <a16:colId xmlns:a16="http://schemas.microsoft.com/office/drawing/2014/main" xmlns="" val="2550864063"/>
                    </a:ext>
                  </a:extLst>
                </a:gridCol>
                <a:gridCol w="1165326">
                  <a:extLst>
                    <a:ext uri="{9D8B030D-6E8A-4147-A177-3AD203B41FA5}">
                      <a16:colId xmlns:a16="http://schemas.microsoft.com/office/drawing/2014/main" xmlns="" val="619074633"/>
                    </a:ext>
                  </a:extLst>
                </a:gridCol>
                <a:gridCol w="938365">
                  <a:extLst>
                    <a:ext uri="{9D8B030D-6E8A-4147-A177-3AD203B41FA5}">
                      <a16:colId xmlns:a16="http://schemas.microsoft.com/office/drawing/2014/main" xmlns="" val="4280728488"/>
                    </a:ext>
                  </a:extLst>
                </a:gridCol>
              </a:tblGrid>
              <a:tr h="5381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</a:rPr>
                        <a:t>Sede o Módulo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smtClean="0">
                          <a:effectLst/>
                        </a:rPr>
                        <a:t>CIVIL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</a:rPr>
                        <a:t>COMUNITARIA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</a:rPr>
                        <a:t>CONVENIO FINIQUITO LABORAL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</a:rPr>
                        <a:t>FAMILIAR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smtClean="0">
                          <a:effectLst/>
                        </a:rPr>
                        <a:t>MERCANTIL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</a:rPr>
                        <a:t>OTROS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smtClean="0">
                          <a:effectLst/>
                        </a:rPr>
                        <a:t>PENAL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smtClean="0">
                          <a:effectLst/>
                        </a:rPr>
                        <a:t>PENAL ADVERSARIAL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effectLst/>
                        </a:rPr>
                        <a:t>Total general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extLst>
                  <a:ext uri="{0D108BD9-81ED-4DB2-BD59-A6C34878D82A}">
                    <a16:rowId xmlns:a16="http://schemas.microsoft.com/office/drawing/2014/main" xmlns="" val="4285555320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Ameca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90215029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Autlán de Navarro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1926592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Chapala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0680180"/>
                  </a:ext>
                </a:extLst>
              </a:tr>
              <a:tr h="28529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 regional de Cihuatlán</a:t>
                      </a: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26126596"/>
                  </a:ext>
                </a:extLst>
              </a:tr>
              <a:tr h="51383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Centro de Justicia para las Mujeres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008134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central (Guadalajara)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486313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Lagos de Moreno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33367317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Módulo Puente Grande (Tonalá)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2362632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u="none" strike="noStrike" dirty="0" smtClean="0">
                          <a:effectLst/>
                        </a:rPr>
                        <a:t>Sede regional de Colotlán</a:t>
                      </a:r>
                      <a:endParaRPr lang="es-MX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 smtClean="0">
                          <a:effectLst/>
                        </a:rPr>
                        <a:t>Sede regional de Ocotlán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71770331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Puerto Vallarta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18172363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Tepatitlán de Morelos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387985"/>
                  </a:ext>
                </a:extLst>
              </a:tr>
              <a:tr h="344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Tequila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4190930"/>
                  </a:ext>
                </a:extLst>
              </a:tr>
              <a:tr h="259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Sede regional de Zapotlán El Grande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78" marR="104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35686358"/>
                  </a:ext>
                </a:extLst>
              </a:tr>
              <a:tr h="17291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>
                          <a:effectLst/>
                        </a:rPr>
                        <a:t>Total general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39" marR="9639" marT="8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571300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07A6434-F21C-9640-B8F6-02A186183613}"/>
              </a:ext>
            </a:extLst>
          </p:cNvPr>
          <p:cNvSpPr txBox="1"/>
          <p:nvPr/>
        </p:nvSpPr>
        <p:spPr>
          <a:xfrm>
            <a:off x="3429000" y="-77385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4">
                    <a:lumMod val="50000"/>
                  </a:schemeClr>
                </a:solidFill>
              </a:rPr>
              <a:t>Convenios o acuerdos generados </a:t>
            </a:r>
            <a:r>
              <a:rPr lang="es-MX" sz="2000" b="1" dirty="0" smtClean="0"/>
              <a:t>en el área de atención de Métodos Alternativos para la Solución de Controversias según Materia – </a:t>
            </a:r>
            <a:r>
              <a:rPr lang="es-MX" sz="2000" b="1" dirty="0" smtClean="0">
                <a:solidFill>
                  <a:schemeClr val="accent4">
                    <a:lumMod val="50000"/>
                  </a:schemeClr>
                </a:solidFill>
              </a:rPr>
              <a:t>DIC</a:t>
            </a:r>
            <a:r>
              <a:rPr lang="es-MX" sz="2000" b="1" dirty="0" smtClean="0">
                <a:solidFill>
                  <a:schemeClr val="accent4">
                    <a:lumMod val="50000"/>
                  </a:schemeClr>
                </a:solidFill>
              </a:rPr>
              <a:t>IEMBRE 2019</a:t>
            </a:r>
            <a:endParaRPr lang="es-MX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7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19747</TotalTime>
  <Words>2043</Words>
  <Application>Microsoft Macintosh PowerPoint</Application>
  <PresentationFormat>Personalizado</PresentationFormat>
  <Paragraphs>1281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Estadísticas Básicas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Estadísticas Básicas</dc:title>
  <dc:creator>Paola Jiménez Rodríguez</dc:creator>
  <cp:lastModifiedBy>Guillermo</cp:lastModifiedBy>
  <cp:revision>89</cp:revision>
  <cp:lastPrinted>2019-12-09T21:06:37Z</cp:lastPrinted>
  <dcterms:created xsi:type="dcterms:W3CDTF">2019-06-05T15:32:42Z</dcterms:created>
  <dcterms:modified xsi:type="dcterms:W3CDTF">2020-02-14T01:25:31Z</dcterms:modified>
</cp:coreProperties>
</file>