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8"/>
  </p:notesMasterIdLst>
  <p:handoutMasterIdLst>
    <p:handoutMasterId r:id="rId9"/>
  </p:handoutMasterIdLst>
  <p:sldIdLst>
    <p:sldId id="256" r:id="rId2"/>
    <p:sldId id="311" r:id="rId3"/>
    <p:sldId id="271" r:id="rId4"/>
    <p:sldId id="333" r:id="rId5"/>
    <p:sldId id="334" r:id="rId6"/>
    <p:sldId id="332" r:id="rId7"/>
  </p:sldIdLst>
  <p:sldSz cx="12192000" cy="6858000"/>
  <p:notesSz cx="7010400" cy="92964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BC89EF96-8CEA-46FF-86C4-4CE0E7609802}" styleName="Estilo claro 3 - Acento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DA37D80-6434-44D0-A028-1B22A696006F}" styleName="Estilo claro 3 - Acento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616DA210-FB5B-4158-B5E0-FEB733F419BA}" styleName="Estilo clar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84E427A-3D55-4303-BF80-6455036E1DE7}" styleName="Estilo temático 1 - Énfasis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18603FDC-E32A-4AB5-989C-0864C3EAD2B8}" styleName="Estilo temático 2 - Énfasis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9C7853C-536D-4A76-A0AE-DD22124D55A5}" styleName="Estilo temático 1 - Énfasis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8A107856-5554-42FB-B03E-39F5DBC370BA}" styleName="Estilo medio 4 - Énfasis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946" autoAdjust="0"/>
    <p:restoredTop sz="99651" autoAdjust="0"/>
  </p:normalViewPr>
  <p:slideViewPr>
    <p:cSldViewPr snapToGrid="0">
      <p:cViewPr varScale="1">
        <p:scale>
          <a:sx n="76" d="100"/>
          <a:sy n="76" d="100"/>
        </p:scale>
        <p:origin x="132" y="10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43" d="100"/>
          <a:sy n="43" d="100"/>
        </p:scale>
        <p:origin x="-2130" y="-114"/>
      </p:cViewPr>
      <p:guideLst>
        <p:guide orient="horz" pos="2928"/>
        <p:guide pos="220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8" y="4"/>
            <a:ext cx="3038475" cy="464575"/>
          </a:xfrm>
          <a:prstGeom prst="rect">
            <a:avLst/>
          </a:prstGeom>
        </p:spPr>
        <p:txBody>
          <a:bodyPr vert="horz" lIns="91412" tIns="45706" rIns="91412" bIns="45706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970346" y="4"/>
            <a:ext cx="3038475" cy="464575"/>
          </a:xfrm>
          <a:prstGeom prst="rect">
            <a:avLst/>
          </a:prstGeom>
        </p:spPr>
        <p:txBody>
          <a:bodyPr vert="horz" lIns="91412" tIns="45706" rIns="91412" bIns="45706" rtlCol="0"/>
          <a:lstStyle>
            <a:lvl1pPr algn="r">
              <a:defRPr sz="1200"/>
            </a:lvl1pPr>
          </a:lstStyle>
          <a:p>
            <a:fld id="{4E080D71-F963-47D2-A6C5-0C3296307C8B}" type="datetimeFigureOut">
              <a:rPr lang="es-MX" smtClean="0"/>
              <a:t>21/01/2019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8" y="8829375"/>
            <a:ext cx="3038475" cy="465801"/>
          </a:xfrm>
          <a:prstGeom prst="rect">
            <a:avLst/>
          </a:prstGeom>
        </p:spPr>
        <p:txBody>
          <a:bodyPr vert="horz" lIns="91412" tIns="45706" rIns="91412" bIns="45706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970346" y="8829375"/>
            <a:ext cx="3038475" cy="465801"/>
          </a:xfrm>
          <a:prstGeom prst="rect">
            <a:avLst/>
          </a:prstGeom>
        </p:spPr>
        <p:txBody>
          <a:bodyPr vert="horz" lIns="91412" tIns="45706" rIns="91412" bIns="45706" rtlCol="0" anchor="b"/>
          <a:lstStyle>
            <a:lvl1pPr algn="r">
              <a:defRPr sz="1200"/>
            </a:lvl1pPr>
          </a:lstStyle>
          <a:p>
            <a:fld id="{9C2F12C1-2052-44F0-8626-844B6095D18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257784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7"/>
            <a:ext cx="3037366" cy="464941"/>
          </a:xfrm>
          <a:prstGeom prst="rect">
            <a:avLst/>
          </a:prstGeom>
        </p:spPr>
        <p:txBody>
          <a:bodyPr vert="horz" lIns="68557" tIns="34280" rIns="68557" bIns="34280" rtlCol="0"/>
          <a:lstStyle>
            <a:lvl1pPr algn="l">
              <a:defRPr sz="900"/>
            </a:lvl1pPr>
          </a:lstStyle>
          <a:p>
            <a:endParaRPr lang="es-MX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1479" y="17"/>
            <a:ext cx="3037365" cy="464941"/>
          </a:xfrm>
          <a:prstGeom prst="rect">
            <a:avLst/>
          </a:prstGeom>
        </p:spPr>
        <p:txBody>
          <a:bodyPr vert="horz" lIns="68557" tIns="34280" rIns="68557" bIns="34280" rtlCol="0"/>
          <a:lstStyle>
            <a:lvl1pPr algn="r">
              <a:defRPr sz="900"/>
            </a:lvl1pPr>
          </a:lstStyle>
          <a:p>
            <a:fld id="{B3ED28A1-6561-4DE6-858A-E1AF6BEF4DE7}" type="datetimeFigureOut">
              <a:rPr lang="es-MX" smtClean="0"/>
              <a:t>21/01/2019</a:t>
            </a:fld>
            <a:endParaRPr lang="es-MX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4813" y="698500"/>
            <a:ext cx="6202362" cy="34893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68557" tIns="34280" rIns="68557" bIns="34280" rtlCol="0" anchor="ctr"/>
          <a:lstStyle/>
          <a:p>
            <a:endParaRPr lang="es-MX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0582" y="4415743"/>
            <a:ext cx="5609267" cy="4183260"/>
          </a:xfrm>
          <a:prstGeom prst="rect">
            <a:avLst/>
          </a:prstGeom>
        </p:spPr>
        <p:txBody>
          <a:bodyPr vert="horz" lIns="68557" tIns="34280" rIns="68557" bIns="3428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30261"/>
            <a:ext cx="3037366" cy="464941"/>
          </a:xfrm>
          <a:prstGeom prst="rect">
            <a:avLst/>
          </a:prstGeom>
        </p:spPr>
        <p:txBody>
          <a:bodyPr vert="horz" lIns="68557" tIns="34280" rIns="68557" bIns="34280" rtlCol="0" anchor="b"/>
          <a:lstStyle>
            <a:lvl1pPr algn="l">
              <a:defRPr sz="900"/>
            </a:lvl1pPr>
          </a:lstStyle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1479" y="8830261"/>
            <a:ext cx="3037365" cy="464941"/>
          </a:xfrm>
          <a:prstGeom prst="rect">
            <a:avLst/>
          </a:prstGeom>
        </p:spPr>
        <p:txBody>
          <a:bodyPr vert="horz" lIns="68557" tIns="34280" rIns="68557" bIns="34280" rtlCol="0" anchor="b"/>
          <a:lstStyle>
            <a:lvl1pPr algn="r">
              <a:defRPr sz="900"/>
            </a:lvl1pPr>
          </a:lstStyle>
          <a:p>
            <a:fld id="{88A9BDF3-4A9F-43F7-9CCE-91AADFB207E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264313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CD49B-8447-46F7-B3BA-221052BC0094}" type="datetimeFigureOut">
              <a:rPr lang="es-MX" smtClean="0"/>
              <a:pPr/>
              <a:t>21/01/2019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6713A-919A-445D-8027-C9D457EC73FB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48564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CD49B-8447-46F7-B3BA-221052BC0094}" type="datetimeFigureOut">
              <a:rPr lang="es-MX" smtClean="0"/>
              <a:pPr/>
              <a:t>21/01/2019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6713A-919A-445D-8027-C9D457EC73FB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828229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CD49B-8447-46F7-B3BA-221052BC0094}" type="datetimeFigureOut">
              <a:rPr lang="es-MX" smtClean="0"/>
              <a:pPr/>
              <a:t>21/01/2019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6713A-919A-445D-8027-C9D457EC73FB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079698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CD49B-8447-46F7-B3BA-221052BC0094}" type="datetimeFigureOut">
              <a:rPr lang="es-MX" smtClean="0"/>
              <a:pPr/>
              <a:t>21/01/2019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6713A-919A-445D-8027-C9D457EC73FB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644765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CD49B-8447-46F7-B3BA-221052BC0094}" type="datetimeFigureOut">
              <a:rPr lang="es-MX" smtClean="0"/>
              <a:pPr/>
              <a:t>21/01/2019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6713A-919A-445D-8027-C9D457EC73FB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792498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CD49B-8447-46F7-B3BA-221052BC0094}" type="datetimeFigureOut">
              <a:rPr lang="es-MX" smtClean="0"/>
              <a:pPr/>
              <a:t>21/01/2019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6713A-919A-445D-8027-C9D457EC73FB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132034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CD49B-8447-46F7-B3BA-221052BC0094}" type="datetimeFigureOut">
              <a:rPr lang="es-MX" smtClean="0"/>
              <a:pPr/>
              <a:t>21/01/2019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6713A-919A-445D-8027-C9D457EC73FB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26152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CD49B-8447-46F7-B3BA-221052BC0094}" type="datetimeFigureOut">
              <a:rPr lang="es-MX" smtClean="0"/>
              <a:pPr/>
              <a:t>21/01/2019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6713A-919A-445D-8027-C9D457EC73FB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2464304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CD49B-8447-46F7-B3BA-221052BC0094}" type="datetimeFigureOut">
              <a:rPr lang="es-MX" smtClean="0"/>
              <a:pPr/>
              <a:t>21/01/2019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6713A-919A-445D-8027-C9D457EC73FB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671836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CD49B-8447-46F7-B3BA-221052BC0094}" type="datetimeFigureOut">
              <a:rPr lang="es-MX" smtClean="0"/>
              <a:pPr/>
              <a:t>21/01/2019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6713A-919A-445D-8027-C9D457EC73FB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461563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CD49B-8447-46F7-B3BA-221052BC0094}" type="datetimeFigureOut">
              <a:rPr lang="es-MX" smtClean="0"/>
              <a:pPr/>
              <a:t>21/01/2019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6713A-919A-445D-8027-C9D457EC73FB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103581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CAACD49B-8447-46F7-B3BA-221052BC0094}" type="datetimeFigureOut">
              <a:rPr lang="es-MX" smtClean="0"/>
              <a:pPr/>
              <a:t>21/01/2019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A6713A-919A-445D-8027-C9D457EC73FB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7" name="CuadroTexto 6"/>
          <p:cNvSpPr txBox="1"/>
          <p:nvPr userDrawn="1"/>
        </p:nvSpPr>
        <p:spPr>
          <a:xfrm>
            <a:off x="120327" y="6540732"/>
            <a:ext cx="44516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dirty="0">
                <a:solidFill>
                  <a:schemeClr val="bg1"/>
                </a:solidFill>
              </a:rPr>
              <a:t>TR</a:t>
            </a:r>
            <a:endParaRPr lang="es-MX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563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85309" y="4355008"/>
            <a:ext cx="7861215" cy="1540411"/>
          </a:xfrm>
        </p:spPr>
        <p:txBody>
          <a:bodyPr>
            <a:noAutofit/>
          </a:bodyPr>
          <a:lstStyle/>
          <a:p>
            <a:pPr algn="r"/>
            <a:r>
              <a:rPr lang="es-MX" sz="2100" dirty="0">
                <a:latin typeface="Arial" panose="020B0604020202020204" pitchFamily="34" charset="0"/>
                <a:cs typeface="Arial" panose="020B0604020202020204" pitchFamily="34" charset="0"/>
              </a:rPr>
              <a:t>Dirección de Métodos Alternativos de Solución de Conflictos</a:t>
            </a:r>
            <a:br>
              <a:rPr lang="es-MX" sz="2400" dirty="0"/>
            </a:br>
            <a:endParaRPr lang="es-MX" sz="2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58530" y="6059131"/>
            <a:ext cx="7687994" cy="324460"/>
          </a:xfrm>
        </p:spPr>
        <p:txBody>
          <a:bodyPr>
            <a:normAutofit fontScale="70000" lnSpcReduction="20000"/>
          </a:bodyPr>
          <a:lstStyle/>
          <a:p>
            <a:pPr algn="r"/>
            <a:r>
              <a:rPr lang="es-MX" dirty="0">
                <a:solidFill>
                  <a:schemeClr val="bg1"/>
                </a:solidFill>
              </a:rPr>
              <a:t>Estadística de Atenciones por el IJA  del 02 de enero al 31 de diciembre del año 2018.</a:t>
            </a:r>
          </a:p>
        </p:txBody>
      </p:sp>
      <p:sp>
        <p:nvSpPr>
          <p:cNvPr id="4" name="3 CuadroTexto"/>
          <p:cNvSpPr txBox="1"/>
          <p:nvPr/>
        </p:nvSpPr>
        <p:spPr>
          <a:xfrm>
            <a:off x="3538847" y="4308506"/>
            <a:ext cx="735082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dirty="0"/>
              <a:t>ESTADISTICA GENERAL</a:t>
            </a:r>
          </a:p>
          <a:p>
            <a:r>
              <a:rPr lang="es-MX" sz="2000" dirty="0"/>
              <a:t>INSTITUTO DE JUSTICIA ALTERNATIVA DEL ESTADO DE JALSICO.</a:t>
            </a:r>
          </a:p>
        </p:txBody>
      </p:sp>
    </p:spTree>
    <p:extLst>
      <p:ext uri="{BB962C8B-B14F-4D97-AF65-F5344CB8AC3E}">
        <p14:creationId xmlns:p14="http://schemas.microsoft.com/office/powerpoint/2010/main" val="3286788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32045" y="1393356"/>
            <a:ext cx="460198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s-MX" dirty="0"/>
          </a:p>
          <a:p>
            <a:pPr algn="ctr"/>
            <a:endParaRPr lang="es-MX" dirty="0"/>
          </a:p>
        </p:txBody>
      </p:sp>
      <p:sp>
        <p:nvSpPr>
          <p:cNvPr id="5" name="Rectangle 4"/>
          <p:cNvSpPr/>
          <p:nvPr/>
        </p:nvSpPr>
        <p:spPr>
          <a:xfrm>
            <a:off x="6445770" y="1229193"/>
            <a:ext cx="463196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endParaRPr lang="es-MX" dirty="0">
              <a:solidFill>
                <a:prstClr val="black"/>
              </a:solidFill>
            </a:endParaRPr>
          </a:p>
          <a:p>
            <a:pPr lvl="0" algn="ctr"/>
            <a:endParaRPr lang="es-MX" dirty="0">
              <a:solidFill>
                <a:prstClr val="black"/>
              </a:solidFill>
            </a:endParaRPr>
          </a:p>
          <a:p>
            <a:pPr lvl="0" algn="ctr"/>
            <a:endParaRPr lang="es-MX" dirty="0">
              <a:solidFill>
                <a:prstClr val="black"/>
              </a:solidFill>
            </a:endParaRPr>
          </a:p>
          <a:p>
            <a:pPr lvl="0" algn="ctr"/>
            <a:endParaRPr lang="es-MX" dirty="0">
              <a:solidFill>
                <a:prstClr val="black"/>
              </a:solidFill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2228499" y="1463238"/>
            <a:ext cx="80876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TOTAL DE ASUNTOS ATENDIDOS DEL 02 DE ENERO AL 31 DICIEMBRE DEL AÑO 2018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1826413" y="5585642"/>
            <a:ext cx="6078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b="1" dirty="0"/>
              <a:t>        </a:t>
            </a:r>
            <a:endParaRPr lang="en-US" b="1" dirty="0"/>
          </a:p>
        </p:txBody>
      </p:sp>
      <p:sp>
        <p:nvSpPr>
          <p:cNvPr id="6" name="CuadroTexto 5"/>
          <p:cNvSpPr txBox="1"/>
          <p:nvPr/>
        </p:nvSpPr>
        <p:spPr>
          <a:xfrm>
            <a:off x="1691525" y="1885041"/>
            <a:ext cx="90332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b="1" dirty="0"/>
              <a:t>POR LA DIRECCIÓN DE MÉTODOS ALTERNOS DE SOLUCIÓN DE CONFLICTOS Y SU VALIDACIÓN</a:t>
            </a:r>
            <a:endParaRPr lang="en-US" b="1" dirty="0"/>
          </a:p>
        </p:txBody>
      </p:sp>
      <p:sp>
        <p:nvSpPr>
          <p:cNvPr id="10" name="CuadroTexto 9"/>
          <p:cNvSpPr txBox="1"/>
          <p:nvPr/>
        </p:nvSpPr>
        <p:spPr>
          <a:xfrm>
            <a:off x="8398970" y="5585642"/>
            <a:ext cx="16129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b="1" dirty="0"/>
              <a:t>                           </a:t>
            </a:r>
            <a:endParaRPr lang="en-US" b="1" dirty="0"/>
          </a:p>
        </p:txBody>
      </p:sp>
      <p:graphicFrame>
        <p:nvGraphicFramePr>
          <p:cNvPr id="8" name="Tabla 7">
            <a:extLst>
              <a:ext uri="{FF2B5EF4-FFF2-40B4-BE49-F238E27FC236}">
                <a16:creationId xmlns:a16="http://schemas.microsoft.com/office/drawing/2014/main" id="{6E5F2179-C244-4D25-AB0B-1B5A59BB05B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1168671"/>
              </p:ext>
            </p:extLst>
          </p:nvPr>
        </p:nvGraphicFramePr>
        <p:xfrm>
          <a:off x="1053111" y="2426237"/>
          <a:ext cx="10144976" cy="3741758"/>
        </p:xfrm>
        <a:graphic>
          <a:graphicData uri="http://schemas.openxmlformats.org/drawingml/2006/table">
            <a:tbl>
              <a:tblPr>
                <a:tableStyleId>{8A107856-5554-42FB-B03E-39F5DBC370BA}</a:tableStyleId>
              </a:tblPr>
              <a:tblGrid>
                <a:gridCol w="5263142">
                  <a:extLst>
                    <a:ext uri="{9D8B030D-6E8A-4147-A177-3AD203B41FA5}">
                      <a16:colId xmlns:a16="http://schemas.microsoft.com/office/drawing/2014/main" val="1440147788"/>
                    </a:ext>
                  </a:extLst>
                </a:gridCol>
                <a:gridCol w="4881834">
                  <a:extLst>
                    <a:ext uri="{9D8B030D-6E8A-4147-A177-3AD203B41FA5}">
                      <a16:colId xmlns:a16="http://schemas.microsoft.com/office/drawing/2014/main" val="1021811293"/>
                    </a:ext>
                  </a:extLst>
                </a:gridCol>
              </a:tblGrid>
              <a:tr h="323648">
                <a:tc>
                  <a:txBody>
                    <a:bodyPr/>
                    <a:lstStyle/>
                    <a:p>
                      <a:pPr algn="l" fontAlgn="b"/>
                      <a:r>
                        <a:rPr lang="es-419" sz="1400" b="1" u="none" strike="noStrike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 Lugares</a:t>
                      </a:r>
                      <a:endParaRPr lang="es-419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419" sz="1400" b="1" u="none" strike="noStrike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                                                                                      Total De Asuntos</a:t>
                      </a:r>
                      <a:endParaRPr lang="es-419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002742720"/>
                  </a:ext>
                </a:extLst>
              </a:tr>
              <a:tr h="212310">
                <a:tc>
                  <a:txBody>
                    <a:bodyPr/>
                    <a:lstStyle/>
                    <a:p>
                      <a:pPr algn="l" fontAlgn="b"/>
                      <a:r>
                        <a:rPr lang="es-419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Guadalajara</a:t>
                      </a: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4931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686261614"/>
                  </a:ext>
                </a:extLst>
              </a:tr>
              <a:tr h="212310">
                <a:tc>
                  <a:txBody>
                    <a:bodyPr/>
                    <a:lstStyle/>
                    <a:p>
                      <a:pPr algn="l" fontAlgn="b"/>
                      <a:r>
                        <a:rPr lang="es-419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Ameca</a:t>
                      </a: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873377200"/>
                  </a:ext>
                </a:extLst>
              </a:tr>
              <a:tr h="212310">
                <a:tc>
                  <a:txBody>
                    <a:bodyPr/>
                    <a:lstStyle/>
                    <a:p>
                      <a:pPr algn="l" fontAlgn="b"/>
                      <a:r>
                        <a:rPr lang="es-419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Autlán de Navarro</a:t>
                      </a: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43315815"/>
                  </a:ext>
                </a:extLst>
              </a:tr>
              <a:tr h="212310">
                <a:tc>
                  <a:txBody>
                    <a:bodyPr/>
                    <a:lstStyle/>
                    <a:p>
                      <a:pPr algn="l" fontAlgn="b"/>
                      <a:r>
                        <a:rPr lang="es-419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Chapala</a:t>
                      </a: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26023004"/>
                  </a:ext>
                </a:extLst>
              </a:tr>
              <a:tr h="212310">
                <a:tc>
                  <a:txBody>
                    <a:bodyPr/>
                    <a:lstStyle/>
                    <a:p>
                      <a:pPr algn="l" fontAlgn="b"/>
                      <a:r>
                        <a:rPr lang="es-419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Centro de Justicia para las Mujeres</a:t>
                      </a: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539641587"/>
                  </a:ext>
                </a:extLst>
              </a:tr>
              <a:tr h="212310">
                <a:tc>
                  <a:txBody>
                    <a:bodyPr/>
                    <a:lstStyle/>
                    <a:p>
                      <a:pPr algn="l" fontAlgn="b"/>
                      <a:r>
                        <a:rPr lang="es-419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Infonavit</a:t>
                      </a: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83193403"/>
                  </a:ext>
                </a:extLst>
              </a:tr>
              <a:tr h="212310">
                <a:tc>
                  <a:txBody>
                    <a:bodyPr/>
                    <a:lstStyle/>
                    <a:p>
                      <a:pPr algn="l" fontAlgn="b"/>
                      <a:r>
                        <a:rPr lang="es-419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Lagos de Moreno</a:t>
                      </a: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59868919"/>
                  </a:ext>
                </a:extLst>
              </a:tr>
              <a:tr h="212310">
                <a:tc>
                  <a:txBody>
                    <a:bodyPr/>
                    <a:lstStyle/>
                    <a:p>
                      <a:pPr algn="l" fontAlgn="b"/>
                      <a:r>
                        <a:rPr lang="es-419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Módulo Itinerante</a:t>
                      </a: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699452765"/>
                  </a:ext>
                </a:extLst>
              </a:tr>
              <a:tr h="212310">
                <a:tc>
                  <a:txBody>
                    <a:bodyPr/>
                    <a:lstStyle/>
                    <a:p>
                      <a:pPr algn="l" fontAlgn="b"/>
                      <a:r>
                        <a:rPr lang="es-419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Módulo Puente Grande</a:t>
                      </a: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50491970"/>
                  </a:ext>
                </a:extLst>
              </a:tr>
              <a:tr h="212310">
                <a:tc>
                  <a:txBody>
                    <a:bodyPr/>
                    <a:lstStyle/>
                    <a:p>
                      <a:pPr algn="l" fontAlgn="b"/>
                      <a:r>
                        <a:rPr lang="es-419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Ocotlán</a:t>
                      </a: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0241174"/>
                  </a:ext>
                </a:extLst>
              </a:tr>
              <a:tr h="212310">
                <a:tc>
                  <a:txBody>
                    <a:bodyPr/>
                    <a:lstStyle/>
                    <a:p>
                      <a:pPr algn="l" fontAlgn="b"/>
                      <a:r>
                        <a:rPr lang="es-419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Pto</a:t>
                      </a:r>
                      <a:r>
                        <a:rPr lang="es-419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. Vallarta</a:t>
                      </a: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03007189"/>
                  </a:ext>
                </a:extLst>
              </a:tr>
              <a:tr h="212310">
                <a:tc>
                  <a:txBody>
                    <a:bodyPr/>
                    <a:lstStyle/>
                    <a:p>
                      <a:pPr algn="l" fontAlgn="b"/>
                      <a:r>
                        <a:rPr lang="es-419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Tequila</a:t>
                      </a: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753895046"/>
                  </a:ext>
                </a:extLst>
              </a:tr>
              <a:tr h="212310">
                <a:tc>
                  <a:txBody>
                    <a:bodyPr/>
                    <a:lstStyle/>
                    <a:p>
                      <a:pPr algn="l" fontAlgn="b"/>
                      <a:r>
                        <a:rPr lang="es-419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Tepatitlán de Morelos</a:t>
                      </a: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175461832"/>
                  </a:ext>
                </a:extLst>
              </a:tr>
              <a:tr h="212310">
                <a:tc>
                  <a:txBody>
                    <a:bodyPr/>
                    <a:lstStyle/>
                    <a:p>
                      <a:pPr algn="l" fontAlgn="b"/>
                      <a:r>
                        <a:rPr lang="es-419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Zapotlán el Grande</a:t>
                      </a: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835109799"/>
                  </a:ext>
                </a:extLst>
              </a:tr>
              <a:tr h="212310">
                <a:tc>
                  <a:txBody>
                    <a:bodyPr/>
                    <a:lstStyle/>
                    <a:p>
                      <a:pPr algn="l" fontAlgn="b"/>
                      <a:r>
                        <a:rPr lang="es-419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Validación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419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4788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2195637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419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de asuntos atendidos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17387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950636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41256781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34321" y="1424067"/>
            <a:ext cx="460198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s-MX" dirty="0"/>
          </a:p>
          <a:p>
            <a:pPr algn="ctr"/>
            <a:endParaRPr lang="es-MX" dirty="0"/>
          </a:p>
        </p:txBody>
      </p:sp>
      <p:sp>
        <p:nvSpPr>
          <p:cNvPr id="5" name="Rectangle 4"/>
          <p:cNvSpPr/>
          <p:nvPr/>
        </p:nvSpPr>
        <p:spPr>
          <a:xfrm>
            <a:off x="6445770" y="1229193"/>
            <a:ext cx="463196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endParaRPr lang="es-MX" dirty="0">
              <a:solidFill>
                <a:prstClr val="black"/>
              </a:solidFill>
            </a:endParaRPr>
          </a:p>
          <a:p>
            <a:pPr lvl="0" algn="ctr"/>
            <a:endParaRPr lang="es-MX" dirty="0">
              <a:solidFill>
                <a:prstClr val="black"/>
              </a:solidFill>
            </a:endParaRPr>
          </a:p>
          <a:p>
            <a:pPr lvl="0" algn="ctr"/>
            <a:endParaRPr lang="es-MX" dirty="0">
              <a:solidFill>
                <a:prstClr val="black"/>
              </a:solidFill>
            </a:endParaRPr>
          </a:p>
          <a:p>
            <a:pPr lvl="0" algn="ctr"/>
            <a:endParaRPr lang="es-MX" dirty="0">
              <a:solidFill>
                <a:prstClr val="black"/>
              </a:solidFill>
            </a:endParaRP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0AC44A78-CCD3-4A84-BB2D-65B7190776F3}"/>
              </a:ext>
            </a:extLst>
          </p:cNvPr>
          <p:cNvSpPr txBox="1"/>
          <p:nvPr/>
        </p:nvSpPr>
        <p:spPr>
          <a:xfrm>
            <a:off x="1863203" y="1118881"/>
            <a:ext cx="93465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419" b="1" dirty="0"/>
              <a:t>TOTAL DE ASUNTOS ATENDIDOS POR MATERIA POR EL DEPARTAMENTO DE MÉTODOS ALTERNOS</a:t>
            </a:r>
          </a:p>
          <a:p>
            <a:pPr algn="ctr"/>
            <a:r>
              <a:rPr lang="en-US" b="1" dirty="0"/>
              <a:t> DEL 02 DE ENERO AL 31 DE DICIEMBRE DEL AÑO 2018</a:t>
            </a:r>
            <a:endParaRPr lang="es-419" b="1" dirty="0"/>
          </a:p>
        </p:txBody>
      </p:sp>
      <p:graphicFrame>
        <p:nvGraphicFramePr>
          <p:cNvPr id="9" name="Tabla 8">
            <a:extLst>
              <a:ext uri="{FF2B5EF4-FFF2-40B4-BE49-F238E27FC236}">
                <a16:creationId xmlns:a16="http://schemas.microsoft.com/office/drawing/2014/main" id="{35A74D6E-E5BC-4B46-AD61-2142F8121B5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1310388"/>
              </p:ext>
            </p:extLst>
          </p:nvPr>
        </p:nvGraphicFramePr>
        <p:xfrm>
          <a:off x="930397" y="1765212"/>
          <a:ext cx="10646412" cy="4397198"/>
        </p:xfrm>
        <a:graphic>
          <a:graphicData uri="http://schemas.openxmlformats.org/drawingml/2006/table">
            <a:tbl>
              <a:tblPr>
                <a:tableStyleId>{8A107856-5554-42FB-B03E-39F5DBC370BA}</a:tableStyleId>
              </a:tblPr>
              <a:tblGrid>
                <a:gridCol w="1879652">
                  <a:extLst>
                    <a:ext uri="{9D8B030D-6E8A-4147-A177-3AD203B41FA5}">
                      <a16:colId xmlns:a16="http://schemas.microsoft.com/office/drawing/2014/main" val="1057591532"/>
                    </a:ext>
                  </a:extLst>
                </a:gridCol>
                <a:gridCol w="745281">
                  <a:extLst>
                    <a:ext uri="{9D8B030D-6E8A-4147-A177-3AD203B41FA5}">
                      <a16:colId xmlns:a16="http://schemas.microsoft.com/office/drawing/2014/main" val="190763227"/>
                    </a:ext>
                  </a:extLst>
                </a:gridCol>
                <a:gridCol w="1178228">
                  <a:extLst>
                    <a:ext uri="{9D8B030D-6E8A-4147-A177-3AD203B41FA5}">
                      <a16:colId xmlns:a16="http://schemas.microsoft.com/office/drawing/2014/main" val="1882489957"/>
                    </a:ext>
                  </a:extLst>
                </a:gridCol>
                <a:gridCol w="1714046">
                  <a:extLst>
                    <a:ext uri="{9D8B030D-6E8A-4147-A177-3AD203B41FA5}">
                      <a16:colId xmlns:a16="http://schemas.microsoft.com/office/drawing/2014/main" val="1626906753"/>
                    </a:ext>
                  </a:extLst>
                </a:gridCol>
                <a:gridCol w="809280">
                  <a:extLst>
                    <a:ext uri="{9D8B030D-6E8A-4147-A177-3AD203B41FA5}">
                      <a16:colId xmlns:a16="http://schemas.microsoft.com/office/drawing/2014/main" val="2097322202"/>
                    </a:ext>
                  </a:extLst>
                </a:gridCol>
                <a:gridCol w="828016">
                  <a:extLst>
                    <a:ext uri="{9D8B030D-6E8A-4147-A177-3AD203B41FA5}">
                      <a16:colId xmlns:a16="http://schemas.microsoft.com/office/drawing/2014/main" val="3597684286"/>
                    </a:ext>
                  </a:extLst>
                </a:gridCol>
                <a:gridCol w="662545">
                  <a:extLst>
                    <a:ext uri="{9D8B030D-6E8A-4147-A177-3AD203B41FA5}">
                      <a16:colId xmlns:a16="http://schemas.microsoft.com/office/drawing/2014/main" val="2385181648"/>
                    </a:ext>
                  </a:extLst>
                </a:gridCol>
                <a:gridCol w="540735">
                  <a:extLst>
                    <a:ext uri="{9D8B030D-6E8A-4147-A177-3AD203B41FA5}">
                      <a16:colId xmlns:a16="http://schemas.microsoft.com/office/drawing/2014/main" val="3675773752"/>
                    </a:ext>
                  </a:extLst>
                </a:gridCol>
                <a:gridCol w="1369452">
                  <a:extLst>
                    <a:ext uri="{9D8B030D-6E8A-4147-A177-3AD203B41FA5}">
                      <a16:colId xmlns:a16="http://schemas.microsoft.com/office/drawing/2014/main" val="3448869321"/>
                    </a:ext>
                  </a:extLst>
                </a:gridCol>
                <a:gridCol w="919177">
                  <a:extLst>
                    <a:ext uri="{9D8B030D-6E8A-4147-A177-3AD203B41FA5}">
                      <a16:colId xmlns:a16="http://schemas.microsoft.com/office/drawing/2014/main" val="886265477"/>
                    </a:ext>
                  </a:extLst>
                </a:gridCol>
              </a:tblGrid>
              <a:tr h="571588">
                <a:tc>
                  <a:txBody>
                    <a:bodyPr/>
                    <a:lstStyle/>
                    <a:p>
                      <a:pPr algn="ctr" fontAlgn="b"/>
                      <a:r>
                        <a:rPr lang="es-419" sz="14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Asuntos Atendidos</a:t>
                      </a:r>
                      <a:endParaRPr lang="es-419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224" marR="9224" marT="922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419" sz="14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Civil</a:t>
                      </a:r>
                      <a:endParaRPr lang="es-419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224" marR="9224" marT="922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419" sz="14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Comunitaria</a:t>
                      </a:r>
                      <a:endParaRPr lang="es-419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224" marR="9224" marT="922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419" sz="14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Convenio Finiquito Laboral</a:t>
                      </a:r>
                      <a:endParaRPr lang="es-419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224" marR="9224" marT="922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419" sz="14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Familiar</a:t>
                      </a:r>
                      <a:endParaRPr lang="es-419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224" marR="9224" marT="922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419" sz="14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Mercantil</a:t>
                      </a:r>
                      <a:endParaRPr lang="es-419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224" marR="9224" marT="922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419" sz="14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Otros</a:t>
                      </a:r>
                      <a:endParaRPr lang="es-419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224" marR="9224" marT="922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419" sz="14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Penal</a:t>
                      </a:r>
                      <a:endParaRPr lang="es-419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224" marR="9224" marT="922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419" sz="14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Penal Adversarial</a:t>
                      </a:r>
                      <a:endParaRPr lang="es-419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224" marR="9224" marT="922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419" sz="14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Total </a:t>
                      </a:r>
                      <a:endParaRPr lang="es-419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224" marR="9224" marT="9224" marB="0" anchor="b"/>
                </a:tc>
                <a:extLst>
                  <a:ext uri="{0D108BD9-81ED-4DB2-BD59-A6C34878D82A}">
                    <a16:rowId xmlns:a16="http://schemas.microsoft.com/office/drawing/2014/main" val="3007115959"/>
                  </a:ext>
                </a:extLst>
              </a:tr>
              <a:tr h="242150">
                <a:tc>
                  <a:txBody>
                    <a:bodyPr/>
                    <a:lstStyle/>
                    <a:p>
                      <a:pPr algn="l" fontAlgn="b"/>
                      <a:r>
                        <a:rPr lang="es-419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Guadalajara</a:t>
                      </a: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1909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4931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090186308"/>
                  </a:ext>
                </a:extLst>
              </a:tr>
              <a:tr h="242150">
                <a:tc>
                  <a:txBody>
                    <a:bodyPr/>
                    <a:lstStyle/>
                    <a:p>
                      <a:pPr algn="l" fontAlgn="b"/>
                      <a:r>
                        <a:rPr lang="es-419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Ameca</a:t>
                      </a: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704611100"/>
                  </a:ext>
                </a:extLst>
              </a:tr>
              <a:tr h="242150">
                <a:tc>
                  <a:txBody>
                    <a:bodyPr/>
                    <a:lstStyle/>
                    <a:p>
                      <a:pPr algn="l" fontAlgn="b"/>
                      <a:r>
                        <a:rPr lang="es-419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Autlán de Navarro</a:t>
                      </a: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424398581"/>
                  </a:ext>
                </a:extLst>
              </a:tr>
              <a:tr h="242150">
                <a:tc>
                  <a:txBody>
                    <a:bodyPr/>
                    <a:lstStyle/>
                    <a:p>
                      <a:pPr algn="l" fontAlgn="b"/>
                      <a:r>
                        <a:rPr lang="es-419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Chapala</a:t>
                      </a: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337408916"/>
                  </a:ext>
                </a:extLst>
              </a:tr>
              <a:tr h="431282">
                <a:tc>
                  <a:txBody>
                    <a:bodyPr/>
                    <a:lstStyle/>
                    <a:p>
                      <a:pPr algn="l" fontAlgn="b"/>
                      <a:r>
                        <a:rPr lang="es-419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Centro de Justicia para las Mujeres</a:t>
                      </a: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317534272"/>
                  </a:ext>
                </a:extLst>
              </a:tr>
              <a:tr h="242150">
                <a:tc>
                  <a:txBody>
                    <a:bodyPr/>
                    <a:lstStyle/>
                    <a:p>
                      <a:pPr algn="l" fontAlgn="b"/>
                      <a:r>
                        <a:rPr lang="es-419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Infonavit</a:t>
                      </a: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730515261"/>
                  </a:ext>
                </a:extLst>
              </a:tr>
              <a:tr h="242150">
                <a:tc>
                  <a:txBody>
                    <a:bodyPr/>
                    <a:lstStyle/>
                    <a:p>
                      <a:pPr algn="l" fontAlgn="b"/>
                      <a:r>
                        <a:rPr lang="es-419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Lagos de Moreno</a:t>
                      </a: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297093316"/>
                  </a:ext>
                </a:extLst>
              </a:tr>
              <a:tr h="242150">
                <a:tc>
                  <a:txBody>
                    <a:bodyPr/>
                    <a:lstStyle/>
                    <a:p>
                      <a:pPr algn="l" fontAlgn="b"/>
                      <a:r>
                        <a:rPr lang="es-419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Módulo Itinerante</a:t>
                      </a: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532717283"/>
                  </a:ext>
                </a:extLst>
              </a:tr>
              <a:tr h="246378">
                <a:tc>
                  <a:txBody>
                    <a:bodyPr/>
                    <a:lstStyle/>
                    <a:p>
                      <a:pPr algn="l" fontAlgn="b"/>
                      <a:r>
                        <a:rPr lang="es-419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Módulo Puente Grande</a:t>
                      </a: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604842968"/>
                  </a:ext>
                </a:extLst>
              </a:tr>
              <a:tr h="242150">
                <a:tc>
                  <a:txBody>
                    <a:bodyPr/>
                    <a:lstStyle/>
                    <a:p>
                      <a:pPr algn="l" fontAlgn="b"/>
                      <a:r>
                        <a:rPr lang="es-419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Ocotlán</a:t>
                      </a: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132278800"/>
                  </a:ext>
                </a:extLst>
              </a:tr>
              <a:tr h="242150">
                <a:tc>
                  <a:txBody>
                    <a:bodyPr/>
                    <a:lstStyle/>
                    <a:p>
                      <a:pPr algn="l" fontAlgn="b"/>
                      <a:r>
                        <a:rPr lang="es-419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Pto</a:t>
                      </a:r>
                      <a:r>
                        <a:rPr lang="es-419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. Vallarta</a:t>
                      </a: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62832014"/>
                  </a:ext>
                </a:extLst>
              </a:tr>
              <a:tr h="242150">
                <a:tc>
                  <a:txBody>
                    <a:bodyPr/>
                    <a:lstStyle/>
                    <a:p>
                      <a:pPr algn="l" fontAlgn="b"/>
                      <a:r>
                        <a:rPr lang="es-419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Tequila</a:t>
                      </a: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83032138"/>
                  </a:ext>
                </a:extLst>
              </a:tr>
              <a:tr h="242150">
                <a:tc>
                  <a:txBody>
                    <a:bodyPr/>
                    <a:lstStyle/>
                    <a:p>
                      <a:pPr algn="l" fontAlgn="b"/>
                      <a:r>
                        <a:rPr lang="es-419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Tepatitlán de Morelos</a:t>
                      </a: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642099485"/>
                  </a:ext>
                </a:extLst>
              </a:tr>
              <a:tr h="242150">
                <a:tc>
                  <a:txBody>
                    <a:bodyPr/>
                    <a:lstStyle/>
                    <a:p>
                      <a:pPr algn="l" fontAlgn="b"/>
                      <a:r>
                        <a:rPr lang="es-419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Zapotlán el Grande</a:t>
                      </a: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315086135"/>
                  </a:ext>
                </a:extLst>
              </a:tr>
              <a:tr h="242150">
                <a:tc>
                  <a:txBody>
                    <a:bodyPr/>
                    <a:lstStyle/>
                    <a:p>
                      <a:pPr algn="l" fontAlgn="b"/>
                      <a:r>
                        <a:rPr lang="es-419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general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3178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2833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12599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444594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10760187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34321" y="1424067"/>
            <a:ext cx="460198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s-MX" dirty="0"/>
          </a:p>
          <a:p>
            <a:pPr algn="ctr"/>
            <a:endParaRPr lang="es-MX" dirty="0"/>
          </a:p>
        </p:txBody>
      </p:sp>
      <p:sp>
        <p:nvSpPr>
          <p:cNvPr id="5" name="Rectangle 4"/>
          <p:cNvSpPr/>
          <p:nvPr/>
        </p:nvSpPr>
        <p:spPr>
          <a:xfrm>
            <a:off x="6445770" y="1229193"/>
            <a:ext cx="463196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endParaRPr lang="es-MX" dirty="0">
              <a:solidFill>
                <a:prstClr val="black"/>
              </a:solidFill>
            </a:endParaRPr>
          </a:p>
          <a:p>
            <a:pPr lvl="0" algn="ctr"/>
            <a:endParaRPr lang="es-MX" dirty="0">
              <a:solidFill>
                <a:prstClr val="black"/>
              </a:solidFill>
            </a:endParaRPr>
          </a:p>
          <a:p>
            <a:pPr lvl="0" algn="ctr"/>
            <a:endParaRPr lang="es-MX" dirty="0">
              <a:solidFill>
                <a:prstClr val="black"/>
              </a:solidFill>
            </a:endParaRPr>
          </a:p>
          <a:p>
            <a:pPr lvl="0" algn="ctr"/>
            <a:endParaRPr lang="es-MX" dirty="0">
              <a:solidFill>
                <a:prstClr val="black"/>
              </a:solidFill>
            </a:endParaRP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0AC44A78-CCD3-4A84-BB2D-65B7190776F3}"/>
              </a:ext>
            </a:extLst>
          </p:cNvPr>
          <p:cNvSpPr txBox="1"/>
          <p:nvPr/>
        </p:nvSpPr>
        <p:spPr>
          <a:xfrm>
            <a:off x="570450" y="1141964"/>
            <a:ext cx="114445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419" b="1" dirty="0"/>
              <a:t>TOTAL DE CONVENIOS GENERADOS POR MATERIA EN EL DEPARTAMENTO DE MÉTODOS ALTERNOS </a:t>
            </a:r>
          </a:p>
          <a:p>
            <a:pPr algn="ctr"/>
            <a:r>
              <a:rPr lang="en-US" b="1" dirty="0"/>
              <a:t>DEL 02 DE ENERO AL 31 DE DICIEMBRE DEL AÑO 2018</a:t>
            </a:r>
            <a:endParaRPr lang="es-419" b="1" dirty="0"/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5BF4CCA6-8547-4088-A558-BCD4B0EF6E7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8251895"/>
              </p:ext>
            </p:extLst>
          </p:nvPr>
        </p:nvGraphicFramePr>
        <p:xfrm>
          <a:off x="1031846" y="1946246"/>
          <a:ext cx="10518067" cy="4283775"/>
        </p:xfrm>
        <a:graphic>
          <a:graphicData uri="http://schemas.openxmlformats.org/drawingml/2006/table">
            <a:tbl>
              <a:tblPr>
                <a:tableStyleId>{8A107856-5554-42FB-B03E-39F5DBC370BA}</a:tableStyleId>
              </a:tblPr>
              <a:tblGrid>
                <a:gridCol w="1870818">
                  <a:extLst>
                    <a:ext uri="{9D8B030D-6E8A-4147-A177-3AD203B41FA5}">
                      <a16:colId xmlns:a16="http://schemas.microsoft.com/office/drawing/2014/main" val="2553669672"/>
                    </a:ext>
                  </a:extLst>
                </a:gridCol>
                <a:gridCol w="737506">
                  <a:extLst>
                    <a:ext uri="{9D8B030D-6E8A-4147-A177-3AD203B41FA5}">
                      <a16:colId xmlns:a16="http://schemas.microsoft.com/office/drawing/2014/main" val="2995610070"/>
                    </a:ext>
                  </a:extLst>
                </a:gridCol>
                <a:gridCol w="1141555">
                  <a:extLst>
                    <a:ext uri="{9D8B030D-6E8A-4147-A177-3AD203B41FA5}">
                      <a16:colId xmlns:a16="http://schemas.microsoft.com/office/drawing/2014/main" val="3313020465"/>
                    </a:ext>
                  </a:extLst>
                </a:gridCol>
                <a:gridCol w="1833049">
                  <a:extLst>
                    <a:ext uri="{9D8B030D-6E8A-4147-A177-3AD203B41FA5}">
                      <a16:colId xmlns:a16="http://schemas.microsoft.com/office/drawing/2014/main" val="3853131218"/>
                    </a:ext>
                  </a:extLst>
                </a:gridCol>
                <a:gridCol w="785883">
                  <a:extLst>
                    <a:ext uri="{9D8B030D-6E8A-4147-A177-3AD203B41FA5}">
                      <a16:colId xmlns:a16="http://schemas.microsoft.com/office/drawing/2014/main" val="3388652076"/>
                    </a:ext>
                  </a:extLst>
                </a:gridCol>
                <a:gridCol w="880214">
                  <a:extLst>
                    <a:ext uri="{9D8B030D-6E8A-4147-A177-3AD203B41FA5}">
                      <a16:colId xmlns:a16="http://schemas.microsoft.com/office/drawing/2014/main" val="249258873"/>
                    </a:ext>
                  </a:extLst>
                </a:gridCol>
                <a:gridCol w="572567">
                  <a:extLst>
                    <a:ext uri="{9D8B030D-6E8A-4147-A177-3AD203B41FA5}">
                      <a16:colId xmlns:a16="http://schemas.microsoft.com/office/drawing/2014/main" val="2857959106"/>
                    </a:ext>
                  </a:extLst>
                </a:gridCol>
                <a:gridCol w="572567">
                  <a:extLst>
                    <a:ext uri="{9D8B030D-6E8A-4147-A177-3AD203B41FA5}">
                      <a16:colId xmlns:a16="http://schemas.microsoft.com/office/drawing/2014/main" val="3101463303"/>
                    </a:ext>
                  </a:extLst>
                </a:gridCol>
                <a:gridCol w="1214322">
                  <a:extLst>
                    <a:ext uri="{9D8B030D-6E8A-4147-A177-3AD203B41FA5}">
                      <a16:colId xmlns:a16="http://schemas.microsoft.com/office/drawing/2014/main" val="2396451362"/>
                    </a:ext>
                  </a:extLst>
                </a:gridCol>
                <a:gridCol w="909586">
                  <a:extLst>
                    <a:ext uri="{9D8B030D-6E8A-4147-A177-3AD203B41FA5}">
                      <a16:colId xmlns:a16="http://schemas.microsoft.com/office/drawing/2014/main" val="142193376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s-419" sz="14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Asuntos Atendidos</a:t>
                      </a:r>
                      <a:endParaRPr lang="es-419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419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Civil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419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Comunitaria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419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Convenio Finiquito Laboral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419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Familiar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419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Mercantil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419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419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Penal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419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Penal Adversarial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419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General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071463328"/>
                  </a:ext>
                </a:extLst>
              </a:tr>
              <a:tr h="241003">
                <a:tc>
                  <a:txBody>
                    <a:bodyPr/>
                    <a:lstStyle/>
                    <a:p>
                      <a:pPr algn="l" fontAlgn="b"/>
                      <a:r>
                        <a:rPr lang="es-419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Guadalajara</a:t>
                      </a: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2587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4052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261883674"/>
                  </a:ext>
                </a:extLst>
              </a:tr>
              <a:tr h="241003">
                <a:tc>
                  <a:txBody>
                    <a:bodyPr/>
                    <a:lstStyle/>
                    <a:p>
                      <a:pPr algn="l" fontAlgn="b"/>
                      <a:r>
                        <a:rPr lang="es-419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Ameca</a:t>
                      </a: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466597739"/>
                  </a:ext>
                </a:extLst>
              </a:tr>
              <a:tr h="241003">
                <a:tc>
                  <a:txBody>
                    <a:bodyPr/>
                    <a:lstStyle/>
                    <a:p>
                      <a:pPr algn="l" fontAlgn="b"/>
                      <a:r>
                        <a:rPr lang="es-419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Autlán de Navarro</a:t>
                      </a: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312101389"/>
                  </a:ext>
                </a:extLst>
              </a:tr>
              <a:tr h="345238">
                <a:tc>
                  <a:txBody>
                    <a:bodyPr/>
                    <a:lstStyle/>
                    <a:p>
                      <a:pPr algn="l" fontAlgn="b"/>
                      <a:r>
                        <a:rPr lang="es-419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Chapala</a:t>
                      </a: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887832897"/>
                  </a:ext>
                </a:extLst>
              </a:tr>
              <a:tr h="241003">
                <a:tc>
                  <a:txBody>
                    <a:bodyPr/>
                    <a:lstStyle/>
                    <a:p>
                      <a:pPr algn="l" fontAlgn="b"/>
                      <a:r>
                        <a:rPr lang="es-419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Centro de Justicia para las Mujeres</a:t>
                      </a: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399057798"/>
                  </a:ext>
                </a:extLst>
              </a:tr>
              <a:tr h="241003">
                <a:tc>
                  <a:txBody>
                    <a:bodyPr/>
                    <a:lstStyle/>
                    <a:p>
                      <a:pPr algn="l" fontAlgn="b"/>
                      <a:r>
                        <a:rPr lang="es-419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Infonavit</a:t>
                      </a: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542724689"/>
                  </a:ext>
                </a:extLst>
              </a:tr>
              <a:tr h="241003">
                <a:tc>
                  <a:txBody>
                    <a:bodyPr/>
                    <a:lstStyle/>
                    <a:p>
                      <a:pPr algn="l" fontAlgn="b"/>
                      <a:r>
                        <a:rPr lang="es-419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Lagos de Moreno</a:t>
                      </a: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844915173"/>
                  </a:ext>
                </a:extLst>
              </a:tr>
              <a:tr h="241003">
                <a:tc>
                  <a:txBody>
                    <a:bodyPr/>
                    <a:lstStyle/>
                    <a:p>
                      <a:pPr algn="l" fontAlgn="b"/>
                      <a:r>
                        <a:rPr lang="es-419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Módulo Itinerante</a:t>
                      </a: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048812625"/>
                  </a:ext>
                </a:extLst>
              </a:tr>
              <a:tr h="241003">
                <a:tc>
                  <a:txBody>
                    <a:bodyPr/>
                    <a:lstStyle/>
                    <a:p>
                      <a:pPr algn="l" fontAlgn="b"/>
                      <a:r>
                        <a:rPr lang="es-419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Módulo Puente Grande</a:t>
                      </a: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69422880"/>
                  </a:ext>
                </a:extLst>
              </a:tr>
              <a:tr h="241003">
                <a:tc>
                  <a:txBody>
                    <a:bodyPr/>
                    <a:lstStyle/>
                    <a:p>
                      <a:pPr algn="l" fontAlgn="b"/>
                      <a:r>
                        <a:rPr lang="es-419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Ocotlán</a:t>
                      </a: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957280601"/>
                  </a:ext>
                </a:extLst>
              </a:tr>
              <a:tr h="265451">
                <a:tc>
                  <a:txBody>
                    <a:bodyPr/>
                    <a:lstStyle/>
                    <a:p>
                      <a:pPr algn="l" fontAlgn="b"/>
                      <a:r>
                        <a:rPr lang="es-419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Pto</a:t>
                      </a:r>
                      <a:r>
                        <a:rPr lang="es-419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. Vallarta</a:t>
                      </a: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772553374"/>
                  </a:ext>
                </a:extLst>
              </a:tr>
              <a:tr h="241003">
                <a:tc>
                  <a:txBody>
                    <a:bodyPr/>
                    <a:lstStyle/>
                    <a:p>
                      <a:pPr algn="l" fontAlgn="b"/>
                      <a:r>
                        <a:rPr lang="es-419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Tequila</a:t>
                      </a: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718002570"/>
                  </a:ext>
                </a:extLst>
              </a:tr>
              <a:tr h="241003">
                <a:tc>
                  <a:txBody>
                    <a:bodyPr/>
                    <a:lstStyle/>
                    <a:p>
                      <a:pPr algn="l" fontAlgn="b"/>
                      <a:r>
                        <a:rPr lang="es-419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Tepatitlán de Morelos</a:t>
                      </a: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210369203"/>
                  </a:ext>
                </a:extLst>
              </a:tr>
              <a:tr h="241003">
                <a:tc>
                  <a:txBody>
                    <a:bodyPr/>
                    <a:lstStyle/>
                    <a:p>
                      <a:pPr algn="l" fontAlgn="b"/>
                      <a:r>
                        <a:rPr lang="es-419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Zapotlán el Grande</a:t>
                      </a: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553391756"/>
                  </a:ext>
                </a:extLst>
              </a:tr>
              <a:tr h="241003">
                <a:tc>
                  <a:txBody>
                    <a:bodyPr/>
                    <a:lstStyle/>
                    <a:p>
                      <a:pPr algn="l" fontAlgn="b"/>
                      <a:r>
                        <a:rPr lang="es-419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1682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5767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843492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94948627"/>
      </p:ext>
    </p:extLst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34321" y="1424067"/>
            <a:ext cx="460198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s-MX" dirty="0"/>
          </a:p>
          <a:p>
            <a:pPr algn="ctr"/>
            <a:endParaRPr lang="es-MX" dirty="0"/>
          </a:p>
        </p:txBody>
      </p:sp>
      <p:sp>
        <p:nvSpPr>
          <p:cNvPr id="5" name="Rectangle 4"/>
          <p:cNvSpPr/>
          <p:nvPr/>
        </p:nvSpPr>
        <p:spPr>
          <a:xfrm>
            <a:off x="6445770" y="1229193"/>
            <a:ext cx="463196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endParaRPr lang="es-MX" dirty="0">
              <a:solidFill>
                <a:prstClr val="black"/>
              </a:solidFill>
            </a:endParaRPr>
          </a:p>
          <a:p>
            <a:pPr lvl="0" algn="ctr"/>
            <a:endParaRPr lang="es-MX" dirty="0">
              <a:solidFill>
                <a:prstClr val="black"/>
              </a:solidFill>
            </a:endParaRPr>
          </a:p>
          <a:p>
            <a:pPr lvl="0" algn="ctr"/>
            <a:endParaRPr lang="es-MX" dirty="0">
              <a:solidFill>
                <a:prstClr val="black"/>
              </a:solidFill>
            </a:endParaRPr>
          </a:p>
          <a:p>
            <a:pPr lvl="0" algn="ctr"/>
            <a:endParaRPr lang="es-MX" dirty="0">
              <a:solidFill>
                <a:prstClr val="black"/>
              </a:solidFill>
            </a:endParaRP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0AC44A78-CCD3-4A84-BB2D-65B7190776F3}"/>
              </a:ext>
            </a:extLst>
          </p:cNvPr>
          <p:cNvSpPr txBox="1"/>
          <p:nvPr/>
        </p:nvSpPr>
        <p:spPr>
          <a:xfrm>
            <a:off x="1996581" y="1280464"/>
            <a:ext cx="85670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419" b="1" dirty="0"/>
              <a:t>TOTAL DE ASUNTOS ATENDIDOS POR EL DEPARTAMENTO DE VALIDACIÓN POR MATERIA </a:t>
            </a:r>
            <a:r>
              <a:rPr lang="en-US" b="1" dirty="0"/>
              <a:t>DEL 02 DE ENERO AL 31 DE DICIEMBRE DEL AÑO 2018</a:t>
            </a:r>
            <a:endParaRPr lang="es-419" b="1" dirty="0"/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789321F3-4F09-4617-A3A6-E997FCB440F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3901068"/>
              </p:ext>
            </p:extLst>
          </p:nvPr>
        </p:nvGraphicFramePr>
        <p:xfrm>
          <a:off x="1568741" y="2097248"/>
          <a:ext cx="9202722" cy="3255802"/>
        </p:xfrm>
        <a:graphic>
          <a:graphicData uri="http://schemas.openxmlformats.org/drawingml/2006/table">
            <a:tbl>
              <a:tblPr>
                <a:tableStyleId>{8A107856-5554-42FB-B03E-39F5DBC370BA}</a:tableStyleId>
              </a:tblPr>
              <a:tblGrid>
                <a:gridCol w="2215300">
                  <a:extLst>
                    <a:ext uri="{9D8B030D-6E8A-4147-A177-3AD203B41FA5}">
                      <a16:colId xmlns:a16="http://schemas.microsoft.com/office/drawing/2014/main" val="1122228687"/>
                    </a:ext>
                  </a:extLst>
                </a:gridCol>
                <a:gridCol w="877082">
                  <a:extLst>
                    <a:ext uri="{9D8B030D-6E8A-4147-A177-3AD203B41FA5}">
                      <a16:colId xmlns:a16="http://schemas.microsoft.com/office/drawing/2014/main" val="2295364044"/>
                    </a:ext>
                  </a:extLst>
                </a:gridCol>
                <a:gridCol w="1213298">
                  <a:extLst>
                    <a:ext uri="{9D8B030D-6E8A-4147-A177-3AD203B41FA5}">
                      <a16:colId xmlns:a16="http://schemas.microsoft.com/office/drawing/2014/main" val="2114110116"/>
                    </a:ext>
                  </a:extLst>
                </a:gridCol>
                <a:gridCol w="1290111">
                  <a:extLst>
                    <a:ext uri="{9D8B030D-6E8A-4147-A177-3AD203B41FA5}">
                      <a16:colId xmlns:a16="http://schemas.microsoft.com/office/drawing/2014/main" val="1958323172"/>
                    </a:ext>
                  </a:extLst>
                </a:gridCol>
                <a:gridCol w="1436094">
                  <a:extLst>
                    <a:ext uri="{9D8B030D-6E8A-4147-A177-3AD203B41FA5}">
                      <a16:colId xmlns:a16="http://schemas.microsoft.com/office/drawing/2014/main" val="94218888"/>
                    </a:ext>
                  </a:extLst>
                </a:gridCol>
                <a:gridCol w="1293755">
                  <a:extLst>
                    <a:ext uri="{9D8B030D-6E8A-4147-A177-3AD203B41FA5}">
                      <a16:colId xmlns:a16="http://schemas.microsoft.com/office/drawing/2014/main" val="2795476492"/>
                    </a:ext>
                  </a:extLst>
                </a:gridCol>
                <a:gridCol w="877082">
                  <a:extLst>
                    <a:ext uri="{9D8B030D-6E8A-4147-A177-3AD203B41FA5}">
                      <a16:colId xmlns:a16="http://schemas.microsoft.com/office/drawing/2014/main" val="1609656151"/>
                    </a:ext>
                  </a:extLst>
                </a:gridCol>
              </a:tblGrid>
              <a:tr h="605258">
                <a:tc>
                  <a:txBody>
                    <a:bodyPr/>
                    <a:lstStyle/>
                    <a:p>
                      <a:pPr algn="ctr" fontAlgn="b"/>
                      <a:r>
                        <a:rPr lang="es-419" sz="14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Asuntos Atendidos</a:t>
                      </a:r>
                      <a:endParaRPr lang="es-419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419" sz="14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Civil</a:t>
                      </a:r>
                      <a:endParaRPr lang="es-419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419" sz="14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Mercantil</a:t>
                      </a:r>
                      <a:endParaRPr lang="es-419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419" sz="14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Familiar</a:t>
                      </a:r>
                      <a:endParaRPr lang="es-419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419" sz="14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Atención Comunitaria</a:t>
                      </a:r>
                      <a:endParaRPr lang="es-419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419" sz="14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Penal</a:t>
                      </a:r>
                      <a:endParaRPr lang="es-419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419" sz="14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</a:t>
                      </a:r>
                      <a:endParaRPr lang="es-419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84791773"/>
                  </a:ext>
                </a:extLst>
              </a:tr>
              <a:tr h="691603">
                <a:tc>
                  <a:txBody>
                    <a:bodyPr/>
                    <a:lstStyle/>
                    <a:p>
                      <a:pPr algn="l" fontAlgn="b"/>
                      <a:r>
                        <a:rPr lang="es-419" sz="14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Instituto de Justicia Alternativa</a:t>
                      </a:r>
                      <a:endParaRPr lang="es-419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419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152</a:t>
                      </a:r>
                      <a:endParaRPr lang="es-E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419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21</a:t>
                      </a:r>
                      <a:endParaRPr lang="es-E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419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965</a:t>
                      </a:r>
                      <a:endParaRPr lang="es-E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419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</a:t>
                      </a:r>
                      <a:endParaRPr lang="es-E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419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9</a:t>
                      </a:r>
                      <a:endParaRPr lang="es-E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419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1,151</a:t>
                      </a:r>
                      <a:endParaRPr lang="es-E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372783937"/>
                  </a:ext>
                </a:extLst>
              </a:tr>
              <a:tr h="639243">
                <a:tc>
                  <a:txBody>
                    <a:bodyPr/>
                    <a:lstStyle/>
                    <a:p>
                      <a:pPr algn="l" fontAlgn="b"/>
                      <a:r>
                        <a:rPr lang="es-419" sz="14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Centros Públicos </a:t>
                      </a:r>
                      <a:endParaRPr lang="es-419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419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384</a:t>
                      </a:r>
                      <a:endParaRPr lang="es-E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419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15</a:t>
                      </a:r>
                      <a:endParaRPr lang="es-E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419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284</a:t>
                      </a:r>
                      <a:endParaRPr lang="es-E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419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es-E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419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42</a:t>
                      </a:r>
                      <a:endParaRPr lang="es-E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419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725</a:t>
                      </a:r>
                      <a:endParaRPr lang="es-E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008183999"/>
                  </a:ext>
                </a:extLst>
              </a:tr>
              <a:tr h="659849">
                <a:tc>
                  <a:txBody>
                    <a:bodyPr/>
                    <a:lstStyle/>
                    <a:p>
                      <a:pPr algn="l" fontAlgn="b"/>
                      <a:r>
                        <a:rPr lang="es-419" sz="14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Centros Privados</a:t>
                      </a:r>
                      <a:endParaRPr lang="es-419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419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2671</a:t>
                      </a:r>
                      <a:endParaRPr lang="es-E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419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96</a:t>
                      </a:r>
                      <a:endParaRPr lang="es-E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419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125</a:t>
                      </a:r>
                      <a:endParaRPr lang="es-E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419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es-E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419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20</a:t>
                      </a:r>
                      <a:endParaRPr lang="es-E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419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2912</a:t>
                      </a:r>
                      <a:endParaRPr lang="es-E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2291106510"/>
                  </a:ext>
                </a:extLst>
              </a:tr>
              <a:tr h="659849">
                <a:tc>
                  <a:txBody>
                    <a:bodyPr/>
                    <a:lstStyle/>
                    <a:p>
                      <a:pPr algn="l" fontAlgn="b"/>
                      <a:r>
                        <a:rPr lang="es-419" sz="14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de Asuntos </a:t>
                      </a:r>
                      <a:endParaRPr lang="es-419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419" sz="12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3,207</a:t>
                      </a:r>
                      <a:endParaRPr lang="es-E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419" sz="12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132</a:t>
                      </a:r>
                      <a:endParaRPr lang="es-E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419" sz="12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1,374</a:t>
                      </a:r>
                      <a:endParaRPr lang="es-E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419" sz="12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</a:t>
                      </a:r>
                      <a:endParaRPr lang="es-E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419" sz="12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71</a:t>
                      </a:r>
                      <a:endParaRPr lang="es-E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419" sz="12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 4,788</a:t>
                      </a:r>
                      <a:r>
                        <a:rPr lang="es-419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E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25847880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54480576"/>
      </p:ext>
    </p:extLst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14268" y="1829357"/>
            <a:ext cx="460198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s-MX" dirty="0"/>
          </a:p>
          <a:p>
            <a:pPr algn="ctr"/>
            <a:endParaRPr lang="es-MX" dirty="0"/>
          </a:p>
        </p:txBody>
      </p:sp>
      <p:sp>
        <p:nvSpPr>
          <p:cNvPr id="5" name="Rectangle 4"/>
          <p:cNvSpPr/>
          <p:nvPr/>
        </p:nvSpPr>
        <p:spPr>
          <a:xfrm>
            <a:off x="6445770" y="1229193"/>
            <a:ext cx="463196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endParaRPr lang="es-MX" dirty="0">
              <a:solidFill>
                <a:prstClr val="black"/>
              </a:solidFill>
            </a:endParaRPr>
          </a:p>
          <a:p>
            <a:pPr lvl="0" algn="ctr"/>
            <a:endParaRPr lang="es-MX" dirty="0">
              <a:solidFill>
                <a:prstClr val="black"/>
              </a:solidFill>
            </a:endParaRPr>
          </a:p>
          <a:p>
            <a:pPr lvl="0" algn="ctr"/>
            <a:endParaRPr lang="es-MX" dirty="0">
              <a:solidFill>
                <a:prstClr val="black"/>
              </a:solidFill>
            </a:endParaRPr>
          </a:p>
          <a:p>
            <a:pPr lvl="0" algn="ctr"/>
            <a:endParaRPr lang="es-MX" dirty="0">
              <a:solidFill>
                <a:prstClr val="black"/>
              </a:solidFill>
            </a:endParaRP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0AC44A78-CCD3-4A84-BB2D-65B7190776F3}"/>
              </a:ext>
            </a:extLst>
          </p:cNvPr>
          <p:cNvSpPr txBox="1"/>
          <p:nvPr/>
        </p:nvSpPr>
        <p:spPr>
          <a:xfrm>
            <a:off x="2447980" y="1424067"/>
            <a:ext cx="753590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419" b="1" dirty="0"/>
              <a:t>TOTAL DE ASUNTOS SANCIONADOS POR EL DEPARTAMENTO DE VALIDACIÓN</a:t>
            </a:r>
            <a:r>
              <a:rPr lang="en-US" b="1" dirty="0"/>
              <a:t> </a:t>
            </a:r>
          </a:p>
          <a:p>
            <a:pPr algn="ctr"/>
            <a:r>
              <a:rPr lang="en-US" b="1" dirty="0"/>
              <a:t>DEL 02 DE ENERO AL 31 DE DICIEMBRE DEL AÑO 2018</a:t>
            </a:r>
            <a:endParaRPr lang="es-419" b="1" dirty="0"/>
          </a:p>
        </p:txBody>
      </p:sp>
      <p:graphicFrame>
        <p:nvGraphicFramePr>
          <p:cNvPr id="8" name="Tabla 7">
            <a:extLst>
              <a:ext uri="{FF2B5EF4-FFF2-40B4-BE49-F238E27FC236}">
                <a16:creationId xmlns:a16="http://schemas.microsoft.com/office/drawing/2014/main" id="{81DB21EA-7C00-49B7-B430-0B867E9BDDF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2029470"/>
              </p:ext>
            </p:extLst>
          </p:nvPr>
        </p:nvGraphicFramePr>
        <p:xfrm>
          <a:off x="3322039" y="2583333"/>
          <a:ext cx="5704513" cy="3420720"/>
        </p:xfrm>
        <a:graphic>
          <a:graphicData uri="http://schemas.openxmlformats.org/drawingml/2006/table">
            <a:tbl>
              <a:tblPr>
                <a:tableStyleId>{8A107856-5554-42FB-B03E-39F5DBC370BA}</a:tableStyleId>
              </a:tblPr>
              <a:tblGrid>
                <a:gridCol w="2944263">
                  <a:extLst>
                    <a:ext uri="{9D8B030D-6E8A-4147-A177-3AD203B41FA5}">
                      <a16:colId xmlns:a16="http://schemas.microsoft.com/office/drawing/2014/main" val="2830149064"/>
                    </a:ext>
                  </a:extLst>
                </a:gridCol>
                <a:gridCol w="2760250">
                  <a:extLst>
                    <a:ext uri="{9D8B030D-6E8A-4147-A177-3AD203B41FA5}">
                      <a16:colId xmlns:a16="http://schemas.microsoft.com/office/drawing/2014/main" val="2603251741"/>
                    </a:ext>
                  </a:extLst>
                </a:gridCol>
              </a:tblGrid>
              <a:tr h="570120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419" sz="14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ASUNTOS SANCIONADOS POR MATERIA</a:t>
                      </a:r>
                      <a:endParaRPr lang="es-419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s-419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3614360"/>
                  </a:ext>
                </a:extLst>
              </a:tr>
              <a:tr h="57012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419" sz="12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CIVIL </a:t>
                      </a:r>
                      <a:endParaRPr lang="es-ES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419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2,753</a:t>
                      </a:r>
                      <a:endParaRPr lang="es-ES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2252311331"/>
                  </a:ext>
                </a:extLst>
              </a:tr>
              <a:tr h="57012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419" sz="12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MERCANTIL </a:t>
                      </a:r>
                      <a:endParaRPr lang="es-ES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419" sz="12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97</a:t>
                      </a:r>
                      <a:endParaRPr lang="es-ES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664768609"/>
                  </a:ext>
                </a:extLst>
              </a:tr>
              <a:tr h="57012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419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FAMILIAR</a:t>
                      </a:r>
                      <a:endParaRPr lang="es-ES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419" sz="12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1,572</a:t>
                      </a:r>
                      <a:endParaRPr lang="es-ES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2713309346"/>
                  </a:ext>
                </a:extLst>
              </a:tr>
              <a:tr h="57012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419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COMUNITARIO</a:t>
                      </a:r>
                      <a:endParaRPr lang="es-ES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419" sz="12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8</a:t>
                      </a:r>
                      <a:endParaRPr lang="es-ES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539854174"/>
                  </a:ext>
                </a:extLst>
              </a:tr>
              <a:tr h="57012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419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TOTAL </a:t>
                      </a:r>
                      <a:endParaRPr lang="es-ES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419" sz="12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4,430</a:t>
                      </a:r>
                      <a:endParaRPr lang="es-ES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22673288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00070944"/>
      </p:ext>
    </p:extLst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18937</TotalTime>
  <Words>572</Words>
  <Application>Microsoft Office PowerPoint</Application>
  <PresentationFormat>Panorámica</PresentationFormat>
  <Paragraphs>360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Wingdings 2</vt:lpstr>
      <vt:lpstr>Office Theme</vt:lpstr>
      <vt:lpstr>Dirección de Métodos Alternativos de Solución de Conflictos 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Dirección de Métodos Alternativos de Solución de Conflictos</dc:title>
  <dc:creator>Carlos Ricardo Ortega Aguilar</dc:creator>
  <cp:lastModifiedBy>Francisco</cp:lastModifiedBy>
  <cp:revision>681</cp:revision>
  <cp:lastPrinted>2019-01-21T16:24:40Z</cp:lastPrinted>
  <dcterms:created xsi:type="dcterms:W3CDTF">2012-12-05T21:09:28Z</dcterms:created>
  <dcterms:modified xsi:type="dcterms:W3CDTF">2019-01-21T16:31:24Z</dcterms:modified>
</cp:coreProperties>
</file>