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311" r:id="rId3"/>
    <p:sldId id="271" r:id="rId4"/>
    <p:sldId id="333" r:id="rId5"/>
    <p:sldId id="334" r:id="rId6"/>
    <p:sldId id="332" r:id="rId7"/>
  </p:sldIdLst>
  <p:sldSz cx="12192000" cy="6858000"/>
  <p:notesSz cx="7010400" cy="12039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92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6" autoAdjust="0"/>
    <p:restoredTop sz="99651" autoAdjust="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-2130" y="-114"/>
      </p:cViewPr>
      <p:guideLst>
        <p:guide orient="horz" pos="3792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3"/>
            <a:ext cx="3038475" cy="6016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4" y="3"/>
            <a:ext cx="3038475" cy="6016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E080D71-F963-47D2-A6C5-0C3296307C8B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11434764"/>
            <a:ext cx="3038475" cy="60325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4" y="11434764"/>
            <a:ext cx="3038475" cy="60325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C2F12C1-2052-44F0-8626-844B6095D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778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1"/>
            <a:ext cx="3037366" cy="602137"/>
          </a:xfrm>
          <a:prstGeom prst="rect">
            <a:avLst/>
          </a:prstGeom>
        </p:spPr>
        <p:txBody>
          <a:bodyPr vert="horz" lIns="68568" tIns="34285" rIns="68568" bIns="34285" rtlCol="0"/>
          <a:lstStyle>
            <a:lvl1pPr algn="l">
              <a:defRPr sz="9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477" y="21"/>
            <a:ext cx="3037365" cy="602137"/>
          </a:xfrm>
          <a:prstGeom prst="rect">
            <a:avLst/>
          </a:prstGeom>
        </p:spPr>
        <p:txBody>
          <a:bodyPr vert="horz" lIns="68568" tIns="34285" rIns="68568" bIns="34285" rtlCol="0"/>
          <a:lstStyle>
            <a:lvl1pPr algn="r">
              <a:defRPr sz="900"/>
            </a:lvl1pPr>
          </a:lstStyle>
          <a:p>
            <a:fld id="{B3ED28A1-6561-4DE6-858A-E1AF6BEF4DE7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09588" y="904875"/>
            <a:ext cx="8031163" cy="4518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8568" tIns="34285" rIns="68568" bIns="34285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80" y="5718749"/>
            <a:ext cx="5609267" cy="5417665"/>
          </a:xfrm>
          <a:prstGeom prst="rect">
            <a:avLst/>
          </a:prstGeom>
        </p:spPr>
        <p:txBody>
          <a:bodyPr vert="horz" lIns="68568" tIns="34285" rIns="68568" bIns="342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435910"/>
            <a:ext cx="3037366" cy="602137"/>
          </a:xfrm>
          <a:prstGeom prst="rect">
            <a:avLst/>
          </a:prstGeom>
        </p:spPr>
        <p:txBody>
          <a:bodyPr vert="horz" lIns="68568" tIns="34285" rIns="68568" bIns="34285" rtlCol="0" anchor="b"/>
          <a:lstStyle>
            <a:lvl1pPr algn="l">
              <a:defRPr sz="9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477" y="11435910"/>
            <a:ext cx="3037365" cy="602137"/>
          </a:xfrm>
          <a:prstGeom prst="rect">
            <a:avLst/>
          </a:prstGeom>
        </p:spPr>
        <p:txBody>
          <a:bodyPr vert="horz" lIns="68568" tIns="34285" rIns="68568" bIns="34285" rtlCol="0" anchor="b"/>
          <a:lstStyle>
            <a:lvl1pPr algn="r">
              <a:defRPr sz="900"/>
            </a:lvl1pPr>
          </a:lstStyle>
          <a:p>
            <a:fld id="{88A9BDF3-4A9F-43F7-9CCE-91AADFB20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643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5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82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96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4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24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20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643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18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1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35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ACD49B-8447-46F7-B3BA-221052BC0094}" type="datetimeFigureOut">
              <a:rPr lang="es-MX" smtClean="0"/>
              <a:pPr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20327" y="6540732"/>
            <a:ext cx="445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TR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5309" y="4355008"/>
            <a:ext cx="7861215" cy="1540411"/>
          </a:xfrm>
        </p:spPr>
        <p:txBody>
          <a:bodyPr>
            <a:noAutofit/>
          </a:bodyPr>
          <a:lstStyle/>
          <a:p>
            <a:pPr algn="r"/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Dirección de Métodos Alternativos de Solución de Conflictos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8530" y="6059131"/>
            <a:ext cx="7687994" cy="32446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s-MX" dirty="0">
                <a:solidFill>
                  <a:schemeClr val="bg1"/>
                </a:solidFill>
              </a:rPr>
              <a:t>Estadística de Atenciones por el IJA  del 02 de Enero al 15 de Diciembre del año 2017.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38847" y="4308506"/>
            <a:ext cx="7350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ESTADISTICA GENERAL</a:t>
            </a:r>
          </a:p>
          <a:p>
            <a:r>
              <a:rPr lang="es-MX" sz="2000" dirty="0"/>
              <a:t>INSTITUTO DE JUSTICIA ALTERNATIVA DEL ESTADO DE JALSICO.</a:t>
            </a:r>
          </a:p>
        </p:txBody>
      </p:sp>
    </p:spTree>
    <p:extLst>
      <p:ext uri="{BB962C8B-B14F-4D97-AF65-F5344CB8AC3E}">
        <p14:creationId xmlns:p14="http://schemas.microsoft.com/office/powerpoint/2010/main" val="32867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2045" y="1393356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228499" y="1463238"/>
            <a:ext cx="8398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TOTAL DE ASUNTOS ATENDIDOS DEL 02 DE ENERO AL 15 DE DICIEMBRE DEL AÑO 2017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26413" y="558564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        </a:t>
            </a:r>
            <a:endParaRPr lang="en-U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691525" y="1885041"/>
            <a:ext cx="903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/>
              <a:t>POR LA DIRECCIÓN DE MÉTODOS ALTERNOS DE SOLUCIÓN DE CONFLICTOS Y SU VALIDACIÓN</a:t>
            </a:r>
            <a:endParaRPr lang="en-US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8398970" y="5585642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                           </a:t>
            </a:r>
            <a:endParaRPr lang="en-US" b="1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6E5F2179-C244-4D25-AB0B-1B5A59BB0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341894"/>
              </p:ext>
            </p:extLst>
          </p:nvPr>
        </p:nvGraphicFramePr>
        <p:xfrm>
          <a:off x="1325461" y="2324255"/>
          <a:ext cx="9840286" cy="373118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105071">
                  <a:extLst>
                    <a:ext uri="{9D8B030D-6E8A-4147-A177-3AD203B41FA5}">
                      <a16:colId xmlns:a16="http://schemas.microsoft.com/office/drawing/2014/main" xmlns="" val="1440147788"/>
                    </a:ext>
                  </a:extLst>
                </a:gridCol>
                <a:gridCol w="4735215">
                  <a:extLst>
                    <a:ext uri="{9D8B030D-6E8A-4147-A177-3AD203B41FA5}">
                      <a16:colId xmlns:a16="http://schemas.microsoft.com/office/drawing/2014/main" xmlns="" val="1021811293"/>
                    </a:ext>
                  </a:extLst>
                </a:gridCol>
              </a:tblGrid>
              <a:tr h="323648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Lugares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                                                                                     Total De Asuntos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02742720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Guadalajara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86261614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Ameca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73377200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Autlán de Navarro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43315815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Chapala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26023004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 de Justicia para las Mujeres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39641587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Infonavit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83193403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Lagos de Moreno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59868919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Itinerante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99452765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Puente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50491970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Ocotlán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41174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Pto</a:t>
                      </a:r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Vallarta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03007189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Tequila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53895046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Tepatitlán de Morelos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75461832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Zapotlán el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35109799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Validación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9563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de Asuntos atendidos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15,445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9506365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49F89BB-86B2-48A0-9BE9-A938BDF71929}"/>
              </a:ext>
            </a:extLst>
          </p:cNvPr>
          <p:cNvSpPr txBox="1"/>
          <p:nvPr/>
        </p:nvSpPr>
        <p:spPr>
          <a:xfrm>
            <a:off x="2746836" y="6359860"/>
            <a:ext cx="849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dirty="0"/>
              <a:t>                                                          </a:t>
            </a:r>
            <a:r>
              <a:rPr lang="es-419" sz="1600" dirty="0"/>
              <a:t>NOTA: TOTAL DE EXPEDIENTES GENERADOS 13,864</a:t>
            </a:r>
          </a:p>
        </p:txBody>
      </p:sp>
    </p:spTree>
    <p:extLst>
      <p:ext uri="{BB962C8B-B14F-4D97-AF65-F5344CB8AC3E}">
        <p14:creationId xmlns:p14="http://schemas.microsoft.com/office/powerpoint/2010/main" val="144125678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321" y="1424067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AC44A78-CCD3-4A84-BB2D-65B7190776F3}"/>
              </a:ext>
            </a:extLst>
          </p:cNvPr>
          <p:cNvSpPr txBox="1"/>
          <p:nvPr/>
        </p:nvSpPr>
        <p:spPr>
          <a:xfrm>
            <a:off x="1863203" y="1118881"/>
            <a:ext cx="934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b="1" dirty="0"/>
              <a:t>TOTAL DE ASUNTOS ATENDIDOS POR MATERIA POR EL DEPARTAMENTO DE MÉTODOS ALTERNOS</a:t>
            </a:r>
          </a:p>
          <a:p>
            <a:pPr algn="ctr"/>
            <a:r>
              <a:rPr lang="en-US" b="1" dirty="0"/>
              <a:t> DEL 02 DE ENERO AL 15 DE DICIEMBRE DEL AÑO 2017</a:t>
            </a:r>
            <a:endParaRPr lang="es-419" b="1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35A74D6E-E5BC-4B46-AD61-2142F8121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90430"/>
              </p:ext>
            </p:extLst>
          </p:nvPr>
        </p:nvGraphicFramePr>
        <p:xfrm>
          <a:off x="1136741" y="1829357"/>
          <a:ext cx="10618057" cy="443772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879652">
                  <a:extLst>
                    <a:ext uri="{9D8B030D-6E8A-4147-A177-3AD203B41FA5}">
                      <a16:colId xmlns:a16="http://schemas.microsoft.com/office/drawing/2014/main" xmlns="" val="1057591532"/>
                    </a:ext>
                  </a:extLst>
                </a:gridCol>
                <a:gridCol w="745281">
                  <a:extLst>
                    <a:ext uri="{9D8B030D-6E8A-4147-A177-3AD203B41FA5}">
                      <a16:colId xmlns:a16="http://schemas.microsoft.com/office/drawing/2014/main" xmlns="" val="190763227"/>
                    </a:ext>
                  </a:extLst>
                </a:gridCol>
                <a:gridCol w="1178228">
                  <a:extLst>
                    <a:ext uri="{9D8B030D-6E8A-4147-A177-3AD203B41FA5}">
                      <a16:colId xmlns:a16="http://schemas.microsoft.com/office/drawing/2014/main" xmlns="" val="1882489957"/>
                    </a:ext>
                  </a:extLst>
                </a:gridCol>
                <a:gridCol w="1714046">
                  <a:extLst>
                    <a:ext uri="{9D8B030D-6E8A-4147-A177-3AD203B41FA5}">
                      <a16:colId xmlns:a16="http://schemas.microsoft.com/office/drawing/2014/main" xmlns="" val="1626906753"/>
                    </a:ext>
                  </a:extLst>
                </a:gridCol>
                <a:gridCol w="809280">
                  <a:extLst>
                    <a:ext uri="{9D8B030D-6E8A-4147-A177-3AD203B41FA5}">
                      <a16:colId xmlns:a16="http://schemas.microsoft.com/office/drawing/2014/main" xmlns="" val="2097322202"/>
                    </a:ext>
                  </a:extLst>
                </a:gridCol>
                <a:gridCol w="828016">
                  <a:extLst>
                    <a:ext uri="{9D8B030D-6E8A-4147-A177-3AD203B41FA5}">
                      <a16:colId xmlns:a16="http://schemas.microsoft.com/office/drawing/2014/main" xmlns="" val="3597684286"/>
                    </a:ext>
                  </a:extLst>
                </a:gridCol>
                <a:gridCol w="662545">
                  <a:extLst>
                    <a:ext uri="{9D8B030D-6E8A-4147-A177-3AD203B41FA5}">
                      <a16:colId xmlns:a16="http://schemas.microsoft.com/office/drawing/2014/main" xmlns="" val="2385181648"/>
                    </a:ext>
                  </a:extLst>
                </a:gridCol>
                <a:gridCol w="512380">
                  <a:extLst>
                    <a:ext uri="{9D8B030D-6E8A-4147-A177-3AD203B41FA5}">
                      <a16:colId xmlns:a16="http://schemas.microsoft.com/office/drawing/2014/main" xmlns="" val="3675773752"/>
                    </a:ext>
                  </a:extLst>
                </a:gridCol>
                <a:gridCol w="1369452">
                  <a:extLst>
                    <a:ext uri="{9D8B030D-6E8A-4147-A177-3AD203B41FA5}">
                      <a16:colId xmlns:a16="http://schemas.microsoft.com/office/drawing/2014/main" xmlns="" val="3448869321"/>
                    </a:ext>
                  </a:extLst>
                </a:gridCol>
                <a:gridCol w="919177">
                  <a:extLst>
                    <a:ext uri="{9D8B030D-6E8A-4147-A177-3AD203B41FA5}">
                      <a16:colId xmlns:a16="http://schemas.microsoft.com/office/drawing/2014/main" xmlns="" val="886265477"/>
                    </a:ext>
                  </a:extLst>
                </a:gridCol>
              </a:tblGrid>
              <a:tr h="612113"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Atendidos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Comunitaria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Convenio Finiquito Laboral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Mercantil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Penal Adversarial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Total 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extLst>
                  <a:ext uri="{0D108BD9-81ED-4DB2-BD59-A6C34878D82A}">
                    <a16:rowId xmlns:a16="http://schemas.microsoft.com/office/drawing/2014/main" xmlns="" val="3007115959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Guadalajara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90186308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Ameca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04611100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Autlán de Navarro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4398581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Chapala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37408916"/>
                  </a:ext>
                </a:extLst>
              </a:tr>
              <a:tr h="431282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 de Justicia para las Mujeres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17534272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Infonavit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30515261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Lagos de Moreno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97093316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Itinerante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32717283"/>
                  </a:ext>
                </a:extLst>
              </a:tr>
              <a:tr h="2463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Puente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04842968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Ocotlán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32278800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Pto</a:t>
                      </a:r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Vallarta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62832014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Tequila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83032138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Tepatitlán de Morelos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42099485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Zapotlán el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15086135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44459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601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321" y="1424067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AC44A78-CCD3-4A84-BB2D-65B7190776F3}"/>
              </a:ext>
            </a:extLst>
          </p:cNvPr>
          <p:cNvSpPr txBox="1"/>
          <p:nvPr/>
        </p:nvSpPr>
        <p:spPr>
          <a:xfrm>
            <a:off x="570450" y="1141964"/>
            <a:ext cx="11444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/>
              <a:t>TOTAL DE CONVENIOS GENERADOS POR MATERIA EN EL DEPARTAMENTO DE MÉTODOS ALTERNOS </a:t>
            </a:r>
          </a:p>
          <a:p>
            <a:pPr algn="ctr"/>
            <a:r>
              <a:rPr lang="en-US" b="1" dirty="0"/>
              <a:t>DEL 02 DE ENERO AL 15 DE DICIEMBRE DEL AÑO 2017</a:t>
            </a:r>
            <a:endParaRPr lang="es-419" b="1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BF4CCA6-8547-4088-A558-BCD4B0EF6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61089"/>
              </p:ext>
            </p:extLst>
          </p:nvPr>
        </p:nvGraphicFramePr>
        <p:xfrm>
          <a:off x="1031846" y="1946246"/>
          <a:ext cx="10518067" cy="42837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870818">
                  <a:extLst>
                    <a:ext uri="{9D8B030D-6E8A-4147-A177-3AD203B41FA5}">
                      <a16:colId xmlns:a16="http://schemas.microsoft.com/office/drawing/2014/main" xmlns="" val="2553669672"/>
                    </a:ext>
                  </a:extLst>
                </a:gridCol>
                <a:gridCol w="737506">
                  <a:extLst>
                    <a:ext uri="{9D8B030D-6E8A-4147-A177-3AD203B41FA5}">
                      <a16:colId xmlns:a16="http://schemas.microsoft.com/office/drawing/2014/main" xmlns="" val="2995610070"/>
                    </a:ext>
                  </a:extLst>
                </a:gridCol>
                <a:gridCol w="1145471">
                  <a:extLst>
                    <a:ext uri="{9D8B030D-6E8A-4147-A177-3AD203B41FA5}">
                      <a16:colId xmlns:a16="http://schemas.microsoft.com/office/drawing/2014/main" xmlns="" val="3313020465"/>
                    </a:ext>
                  </a:extLst>
                </a:gridCol>
                <a:gridCol w="1829133">
                  <a:extLst>
                    <a:ext uri="{9D8B030D-6E8A-4147-A177-3AD203B41FA5}">
                      <a16:colId xmlns:a16="http://schemas.microsoft.com/office/drawing/2014/main" xmlns="" val="3853131218"/>
                    </a:ext>
                  </a:extLst>
                </a:gridCol>
                <a:gridCol w="785883">
                  <a:extLst>
                    <a:ext uri="{9D8B030D-6E8A-4147-A177-3AD203B41FA5}">
                      <a16:colId xmlns:a16="http://schemas.microsoft.com/office/drawing/2014/main" xmlns="" val="3388652076"/>
                    </a:ext>
                  </a:extLst>
                </a:gridCol>
                <a:gridCol w="880214">
                  <a:extLst>
                    <a:ext uri="{9D8B030D-6E8A-4147-A177-3AD203B41FA5}">
                      <a16:colId xmlns:a16="http://schemas.microsoft.com/office/drawing/2014/main" xmlns="" val="249258873"/>
                    </a:ext>
                  </a:extLst>
                </a:gridCol>
                <a:gridCol w="572567">
                  <a:extLst>
                    <a:ext uri="{9D8B030D-6E8A-4147-A177-3AD203B41FA5}">
                      <a16:colId xmlns:a16="http://schemas.microsoft.com/office/drawing/2014/main" xmlns="" val="2857959106"/>
                    </a:ext>
                  </a:extLst>
                </a:gridCol>
                <a:gridCol w="572567">
                  <a:extLst>
                    <a:ext uri="{9D8B030D-6E8A-4147-A177-3AD203B41FA5}">
                      <a16:colId xmlns:a16="http://schemas.microsoft.com/office/drawing/2014/main" xmlns="" val="3101463303"/>
                    </a:ext>
                  </a:extLst>
                </a:gridCol>
                <a:gridCol w="1214322">
                  <a:extLst>
                    <a:ext uri="{9D8B030D-6E8A-4147-A177-3AD203B41FA5}">
                      <a16:colId xmlns:a16="http://schemas.microsoft.com/office/drawing/2014/main" xmlns="" val="2396451362"/>
                    </a:ext>
                  </a:extLst>
                </a:gridCol>
                <a:gridCol w="909586">
                  <a:extLst>
                    <a:ext uri="{9D8B030D-6E8A-4147-A177-3AD203B41FA5}">
                      <a16:colId xmlns:a16="http://schemas.microsoft.com/office/drawing/2014/main" xmlns="" val="1421933765"/>
                    </a:ext>
                  </a:extLst>
                </a:gridCol>
              </a:tblGrid>
              <a:tr h="435077"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Atendidos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Comunitaria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Finiquito Laboral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Familiar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Mercantil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Adversarial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71463328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Guadalajara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61883674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Ameca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66597739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Autlán de Navarro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12101389"/>
                  </a:ext>
                </a:extLst>
              </a:tr>
              <a:tr h="345238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Chapala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87832897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 de Justicia para las Mujeres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99057798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Infonavit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42724689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Lagos de Moreno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44915173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Itinerante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48812625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Puente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9422880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Ocotlán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57280601"/>
                  </a:ext>
                </a:extLst>
              </a:tr>
              <a:tr h="265451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Pto</a:t>
                      </a:r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Vallarta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2553374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Tequila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18002570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Tepatitlán de Morelos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0369203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Zapotlán el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53391756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434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9486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321" y="1424067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AC44A78-CCD3-4A84-BB2D-65B7190776F3}"/>
              </a:ext>
            </a:extLst>
          </p:cNvPr>
          <p:cNvSpPr txBox="1"/>
          <p:nvPr/>
        </p:nvSpPr>
        <p:spPr>
          <a:xfrm>
            <a:off x="1996581" y="1280464"/>
            <a:ext cx="8567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/>
              <a:t>TOTAL DE ASUNTOS ATENDIDOS POR EL DEPARTAMENTO DE VALIDACIÓN POR MATERIA </a:t>
            </a:r>
            <a:r>
              <a:rPr lang="en-US" b="1" dirty="0"/>
              <a:t>DEL 02 DE ENERO AL 15 DE DICIEMBRE DEL AÑO 2017</a:t>
            </a:r>
            <a:endParaRPr lang="es-419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789321F3-4F09-4617-A3A6-E997FCB44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06332"/>
              </p:ext>
            </p:extLst>
          </p:nvPr>
        </p:nvGraphicFramePr>
        <p:xfrm>
          <a:off x="1562099" y="2097248"/>
          <a:ext cx="9209364" cy="32558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21942">
                  <a:extLst>
                    <a:ext uri="{9D8B030D-6E8A-4147-A177-3AD203B41FA5}">
                      <a16:colId xmlns:a16="http://schemas.microsoft.com/office/drawing/2014/main" xmlns="" val="1122228687"/>
                    </a:ext>
                  </a:extLst>
                </a:gridCol>
                <a:gridCol w="877082">
                  <a:extLst>
                    <a:ext uri="{9D8B030D-6E8A-4147-A177-3AD203B41FA5}">
                      <a16:colId xmlns:a16="http://schemas.microsoft.com/office/drawing/2014/main" xmlns="" val="2295364044"/>
                    </a:ext>
                  </a:extLst>
                </a:gridCol>
                <a:gridCol w="1213298">
                  <a:extLst>
                    <a:ext uri="{9D8B030D-6E8A-4147-A177-3AD203B41FA5}">
                      <a16:colId xmlns:a16="http://schemas.microsoft.com/office/drawing/2014/main" xmlns="" val="2114110116"/>
                    </a:ext>
                  </a:extLst>
                </a:gridCol>
                <a:gridCol w="1290111">
                  <a:extLst>
                    <a:ext uri="{9D8B030D-6E8A-4147-A177-3AD203B41FA5}">
                      <a16:colId xmlns:a16="http://schemas.microsoft.com/office/drawing/2014/main" xmlns="" val="1958323172"/>
                    </a:ext>
                  </a:extLst>
                </a:gridCol>
                <a:gridCol w="1436094">
                  <a:extLst>
                    <a:ext uri="{9D8B030D-6E8A-4147-A177-3AD203B41FA5}">
                      <a16:colId xmlns:a16="http://schemas.microsoft.com/office/drawing/2014/main" xmlns="" val="94218888"/>
                    </a:ext>
                  </a:extLst>
                </a:gridCol>
                <a:gridCol w="1293755">
                  <a:extLst>
                    <a:ext uri="{9D8B030D-6E8A-4147-A177-3AD203B41FA5}">
                      <a16:colId xmlns:a16="http://schemas.microsoft.com/office/drawing/2014/main" xmlns="" val="2795476492"/>
                    </a:ext>
                  </a:extLst>
                </a:gridCol>
                <a:gridCol w="877082">
                  <a:extLst>
                    <a:ext uri="{9D8B030D-6E8A-4147-A177-3AD203B41FA5}">
                      <a16:colId xmlns:a16="http://schemas.microsoft.com/office/drawing/2014/main" xmlns="" val="1609656151"/>
                    </a:ext>
                  </a:extLst>
                </a:gridCol>
              </a:tblGrid>
              <a:tr h="605258"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Atendidos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Mercantil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Comunitaria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84791773"/>
                  </a:ext>
                </a:extLst>
              </a:tr>
              <a:tr h="6916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Instituto de Justicia Alternativa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2783937"/>
                  </a:ext>
                </a:extLst>
              </a:tr>
              <a:tr h="639243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Centros Públicos 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8183999"/>
                  </a:ext>
                </a:extLst>
              </a:tr>
              <a:tr h="659849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Centros Privados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91106510"/>
                  </a:ext>
                </a:extLst>
              </a:tr>
              <a:tr h="659849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Asuntos 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84788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48057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4268" y="1829357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AC44A78-CCD3-4A84-BB2D-65B7190776F3}"/>
              </a:ext>
            </a:extLst>
          </p:cNvPr>
          <p:cNvSpPr txBox="1"/>
          <p:nvPr/>
        </p:nvSpPr>
        <p:spPr>
          <a:xfrm>
            <a:off x="2447980" y="1424067"/>
            <a:ext cx="753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b="1" dirty="0"/>
              <a:t>TOTAL DE ASUNTOS SANCIONADOS POR EL DEPARTAMENTO DE VALIDACIÓN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DEL 02 DE ENERO AL 15 DE DICIEMBRE DEL AÑO 2017</a:t>
            </a:r>
            <a:endParaRPr lang="es-419" b="1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81DB21EA-7C00-49B7-B430-0B867E9BD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57857"/>
              </p:ext>
            </p:extLst>
          </p:nvPr>
        </p:nvGraphicFramePr>
        <p:xfrm>
          <a:off x="3322039" y="2583333"/>
          <a:ext cx="5704513" cy="342072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44263">
                  <a:extLst>
                    <a:ext uri="{9D8B030D-6E8A-4147-A177-3AD203B41FA5}">
                      <a16:colId xmlns:a16="http://schemas.microsoft.com/office/drawing/2014/main" xmlns="" val="2830149064"/>
                    </a:ext>
                  </a:extLst>
                </a:gridCol>
                <a:gridCol w="2760250">
                  <a:extLst>
                    <a:ext uri="{9D8B030D-6E8A-4147-A177-3AD203B41FA5}">
                      <a16:colId xmlns:a16="http://schemas.microsoft.com/office/drawing/2014/main" xmlns="" val="2603251741"/>
                    </a:ext>
                  </a:extLst>
                </a:gridCol>
              </a:tblGrid>
              <a:tr h="5701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SANCIONADOS POR MATERIA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14360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52311331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MERCANTIL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64768609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FAMILIAR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13309346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ATENCIÓN COMUNITARIA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39854174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l" fontAlgn="ctr"/>
                      <a:r>
                        <a:rPr lang="es-419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1, 859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67328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0709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18597</TotalTime>
  <Words>578</Words>
  <Application>Microsoft Office PowerPoint</Application>
  <PresentationFormat>Panorámica</PresentationFormat>
  <Paragraphs>356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Office Theme</vt:lpstr>
      <vt:lpstr>Dirección de Métodos Alternativos de Solución de Conflictos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Métodos Alternativos de Solución de Conflictos</dc:title>
  <dc:creator>Carlos Ricardo Ortega Aguilar</dc:creator>
  <cp:lastModifiedBy>Carlos Duran</cp:lastModifiedBy>
  <cp:revision>634</cp:revision>
  <cp:lastPrinted>2017-11-06T18:57:29Z</cp:lastPrinted>
  <dcterms:created xsi:type="dcterms:W3CDTF">2012-12-05T21:09:28Z</dcterms:created>
  <dcterms:modified xsi:type="dcterms:W3CDTF">2018-01-15T18:55:53Z</dcterms:modified>
</cp:coreProperties>
</file>