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6" r:id="rId2"/>
    <p:sldId id="263" r:id="rId3"/>
    <p:sldId id="257" r:id="rId4"/>
    <p:sldId id="264" r:id="rId5"/>
    <p:sldId id="265" r:id="rId6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0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99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366" cy="464942"/>
          </a:xfrm>
          <a:prstGeom prst="rect">
            <a:avLst/>
          </a:prstGeom>
        </p:spPr>
        <p:txBody>
          <a:bodyPr vert="horz" lIns="79997" tIns="39998" rIns="79997" bIns="39998" rtlCol="0"/>
          <a:lstStyle>
            <a:lvl1pPr algn="l">
              <a:defRPr sz="10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1456" y="1"/>
            <a:ext cx="3037366" cy="464942"/>
          </a:xfrm>
          <a:prstGeom prst="rect">
            <a:avLst/>
          </a:prstGeom>
        </p:spPr>
        <p:txBody>
          <a:bodyPr vert="horz" lIns="79997" tIns="39998" rIns="79997" bIns="39998" rtlCol="0"/>
          <a:lstStyle>
            <a:lvl1pPr algn="r">
              <a:defRPr sz="1000"/>
            </a:lvl1pPr>
          </a:lstStyle>
          <a:p>
            <a:fld id="{3F8738B0-745F-4714-8E7F-B2D91E8655EE}" type="datetimeFigureOut">
              <a:rPr lang="es-MX" smtClean="0"/>
              <a:t>10/01/2017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9997" tIns="39998" rIns="79997" bIns="39998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0569" y="4415731"/>
            <a:ext cx="5609267" cy="4183259"/>
          </a:xfrm>
          <a:prstGeom prst="rect">
            <a:avLst/>
          </a:prstGeom>
        </p:spPr>
        <p:txBody>
          <a:bodyPr vert="horz" lIns="79997" tIns="39998" rIns="79997" bIns="39998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30243"/>
            <a:ext cx="3037366" cy="464942"/>
          </a:xfrm>
          <a:prstGeom prst="rect">
            <a:avLst/>
          </a:prstGeom>
        </p:spPr>
        <p:txBody>
          <a:bodyPr vert="horz" lIns="79997" tIns="39998" rIns="79997" bIns="39998" rtlCol="0" anchor="b"/>
          <a:lstStyle>
            <a:lvl1pPr algn="l">
              <a:defRPr sz="10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1456" y="8830243"/>
            <a:ext cx="3037366" cy="464942"/>
          </a:xfrm>
          <a:prstGeom prst="rect">
            <a:avLst/>
          </a:prstGeom>
        </p:spPr>
        <p:txBody>
          <a:bodyPr vert="horz" lIns="79997" tIns="39998" rIns="79997" bIns="39998" rtlCol="0" anchor="b"/>
          <a:lstStyle>
            <a:lvl1pPr algn="r">
              <a:defRPr sz="1000"/>
            </a:lvl1pPr>
          </a:lstStyle>
          <a:p>
            <a:fld id="{92D53A40-3D82-4FF7-B227-3268F5858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7858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53A40-3D82-4FF7-B227-3268F5858A8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4586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53A40-3D82-4FF7-B227-3268F5858A81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420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10/01/2017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85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10/01/2017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282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10/01/2017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796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10/01/2017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447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10/01/2017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924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10/01/2017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20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10/01/2017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1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10/01/2017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643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10/01/2017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183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10/01/2017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615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10/01/2017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035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AACD49B-8447-46F7-B3BA-221052BC0094}" type="datetimeFigureOut">
              <a:rPr lang="es-MX" smtClean="0"/>
              <a:pPr/>
              <a:t>10/01/2017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5309" y="4355008"/>
            <a:ext cx="7861215" cy="1540411"/>
          </a:xfrm>
        </p:spPr>
        <p:txBody>
          <a:bodyPr>
            <a:noAutofit/>
          </a:bodyPr>
          <a:lstStyle/>
          <a:p>
            <a:pPr algn="r"/>
            <a:r>
              <a:rPr lang="es-MX" sz="2100" dirty="0">
                <a:latin typeface="Arial" panose="020B0604020202020204" pitchFamily="34" charset="0"/>
                <a:cs typeface="Arial" panose="020B0604020202020204" pitchFamily="34" charset="0"/>
              </a:rPr>
              <a:t>Dirección de Métodos Alternativos de Solución de Conflictos</a:t>
            </a:r>
            <a:r>
              <a:rPr lang="es-MX" sz="2400" dirty="0"/>
              <a:t/>
            </a:r>
            <a:br>
              <a:rPr lang="es-MX" sz="2400" dirty="0"/>
            </a:br>
            <a:endParaRPr lang="es-MX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8530" y="6033964"/>
            <a:ext cx="7687994" cy="32446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s-MX" dirty="0">
                <a:solidFill>
                  <a:schemeClr val="bg1"/>
                </a:solidFill>
              </a:rPr>
              <a:t>Estadística de Atenciones por el IJA del 04 de Enero al </a:t>
            </a:r>
            <a:r>
              <a:rPr lang="es-MX" dirty="0" smtClean="0">
                <a:solidFill>
                  <a:schemeClr val="bg1"/>
                </a:solidFill>
              </a:rPr>
              <a:t>31 de Diciembre </a:t>
            </a:r>
            <a:r>
              <a:rPr lang="es-MX" dirty="0">
                <a:solidFill>
                  <a:schemeClr val="bg1"/>
                </a:solidFill>
              </a:rPr>
              <a:t>del año 2016.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647665" y="3863329"/>
            <a:ext cx="78065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800" b="1" dirty="0">
                <a:latin typeface="+mj-lt"/>
              </a:rPr>
              <a:t>ESTADISTICA</a:t>
            </a:r>
            <a:r>
              <a:rPr lang="es-419" sz="2000" b="1" dirty="0">
                <a:latin typeface="+mj-lt"/>
              </a:rPr>
              <a:t> </a:t>
            </a:r>
            <a:r>
              <a:rPr lang="es-419" sz="2800" b="1" dirty="0">
                <a:latin typeface="+mj-lt"/>
              </a:rPr>
              <a:t>GENERAL</a:t>
            </a:r>
          </a:p>
          <a:p>
            <a:r>
              <a:rPr lang="es-419" sz="2400" dirty="0"/>
              <a:t>INSTITUTO DE JUSTICIA ALTERNATIVA DEL ESTADO DE JALISCO Y SEDE REGIONALES.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2867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60452"/>
              </p:ext>
            </p:extLst>
          </p:nvPr>
        </p:nvGraphicFramePr>
        <p:xfrm>
          <a:off x="1255594" y="1521682"/>
          <a:ext cx="10235821" cy="499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444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913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90850">
                <a:tc>
                  <a:txBody>
                    <a:bodyPr/>
                    <a:lstStyle/>
                    <a:p>
                      <a:pPr algn="ctr"/>
                      <a:r>
                        <a:rPr lang="es-419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LUGAR</a:t>
                      </a:r>
                      <a:endParaRPr lang="es-ES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es-ES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935">
                <a:tc>
                  <a:txBody>
                    <a:bodyPr/>
                    <a:lstStyle/>
                    <a:p>
                      <a:r>
                        <a:rPr lang="es-419" sz="1400" dirty="0"/>
                        <a:t>IJA</a:t>
                      </a:r>
                      <a:r>
                        <a:rPr lang="es-419" sz="1400" baseline="0" dirty="0"/>
                        <a:t> GUADALAJARA.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6835</a:t>
                      </a:r>
                      <a:endParaRPr lang="es-MX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935">
                <a:tc>
                  <a:txBody>
                    <a:bodyPr/>
                    <a:lstStyle/>
                    <a:p>
                      <a:r>
                        <a:rPr lang="es-419" sz="1400" dirty="0"/>
                        <a:t>MODULO</a:t>
                      </a:r>
                      <a:r>
                        <a:rPr lang="es-419" sz="1400" baseline="0" dirty="0"/>
                        <a:t> ITINERANTE.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226</a:t>
                      </a:r>
                      <a:endParaRPr lang="es-MX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935">
                <a:tc>
                  <a:txBody>
                    <a:bodyPr/>
                    <a:lstStyle/>
                    <a:p>
                      <a:r>
                        <a:rPr lang="es-419" sz="1400" dirty="0"/>
                        <a:t>SEDE LAGOS DE MORENO JAL.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1443</a:t>
                      </a:r>
                      <a:endParaRPr lang="es-MX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935">
                <a:tc>
                  <a:txBody>
                    <a:bodyPr/>
                    <a:lstStyle/>
                    <a:p>
                      <a:r>
                        <a:rPr lang="es-419" sz="1400" dirty="0"/>
                        <a:t>SEDE</a:t>
                      </a:r>
                      <a:r>
                        <a:rPr lang="es-419" sz="1400" baseline="0" dirty="0"/>
                        <a:t> PUERTO VALLARTA JAL.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1063</a:t>
                      </a:r>
                      <a:endParaRPr lang="es-MX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9935">
                <a:tc>
                  <a:txBody>
                    <a:bodyPr/>
                    <a:lstStyle/>
                    <a:p>
                      <a:r>
                        <a:rPr lang="es-419" sz="1400" dirty="0"/>
                        <a:t>SEDE ZAPOTLÁN</a:t>
                      </a:r>
                      <a:r>
                        <a:rPr lang="es-419" sz="1400" baseline="0" dirty="0"/>
                        <a:t> EL GRANDE </a:t>
                      </a:r>
                      <a:r>
                        <a:rPr lang="es-419" sz="1400" dirty="0"/>
                        <a:t>JAL.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982</a:t>
                      </a:r>
                      <a:endParaRPr lang="es-MX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9935">
                <a:tc>
                  <a:txBody>
                    <a:bodyPr/>
                    <a:lstStyle/>
                    <a:p>
                      <a:r>
                        <a:rPr lang="es-ES" sz="1400" dirty="0"/>
                        <a:t>SEDE</a:t>
                      </a:r>
                      <a:r>
                        <a:rPr lang="es-ES" sz="1400" baseline="0" dirty="0"/>
                        <a:t> CHAPALA JAL.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285</a:t>
                      </a:r>
                      <a:endParaRPr lang="es-MX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7456223"/>
                  </a:ext>
                </a:extLst>
              </a:tr>
              <a:tr h="319935">
                <a:tc>
                  <a:txBody>
                    <a:bodyPr/>
                    <a:lstStyle/>
                    <a:p>
                      <a:r>
                        <a:rPr lang="es-419" sz="1400" dirty="0"/>
                        <a:t>SEDE TEPATITLÁN </a:t>
                      </a:r>
                      <a:r>
                        <a:rPr lang="es-ES" sz="1400" baseline="0" dirty="0"/>
                        <a:t>JAL.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458</a:t>
                      </a:r>
                      <a:endParaRPr lang="es-MX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9935">
                <a:tc>
                  <a:txBody>
                    <a:bodyPr/>
                    <a:lstStyle/>
                    <a:p>
                      <a:r>
                        <a:rPr lang="es-419" sz="1400" dirty="0"/>
                        <a:t>SEDE OCOTLÁN </a:t>
                      </a:r>
                      <a:r>
                        <a:rPr lang="es-ES" sz="1400" baseline="0" dirty="0"/>
                        <a:t>JAL.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377</a:t>
                      </a:r>
                      <a:endParaRPr lang="es-MX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9935">
                <a:tc>
                  <a:txBody>
                    <a:bodyPr/>
                    <a:lstStyle/>
                    <a:p>
                      <a:r>
                        <a:rPr lang="es-419" sz="1400" dirty="0"/>
                        <a:t>SEDE AUTLÁN </a:t>
                      </a:r>
                      <a:r>
                        <a:rPr lang="es-ES" sz="1400" baseline="0" dirty="0"/>
                        <a:t>JAL.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390</a:t>
                      </a:r>
                      <a:endParaRPr lang="es-MX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9935">
                <a:tc>
                  <a:txBody>
                    <a:bodyPr/>
                    <a:lstStyle/>
                    <a:p>
                      <a:r>
                        <a:rPr lang="es-419" sz="1400" dirty="0"/>
                        <a:t>SEDE AMECA </a:t>
                      </a:r>
                      <a:r>
                        <a:rPr lang="es-ES" sz="1400" baseline="0" dirty="0"/>
                        <a:t>JAL.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346</a:t>
                      </a:r>
                      <a:endParaRPr lang="es-MX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9935">
                <a:tc>
                  <a:txBody>
                    <a:bodyPr/>
                    <a:lstStyle/>
                    <a:p>
                      <a:r>
                        <a:rPr lang="es-419" sz="1400" dirty="0"/>
                        <a:t>SEDE TEQUILA </a:t>
                      </a:r>
                      <a:r>
                        <a:rPr lang="es-ES" sz="1400" baseline="0" dirty="0"/>
                        <a:t>JAL.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559</a:t>
                      </a:r>
                      <a:endParaRPr lang="es-MX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9935">
                <a:tc>
                  <a:txBody>
                    <a:bodyPr/>
                    <a:lstStyle/>
                    <a:p>
                      <a:r>
                        <a:rPr lang="es-419" sz="1400" dirty="0" smtClean="0"/>
                        <a:t>MODULO PUENTE GRANDE </a:t>
                      </a:r>
                      <a:r>
                        <a:rPr lang="es-ES" sz="1400" baseline="0" dirty="0" smtClean="0"/>
                        <a:t>JAL.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778</a:t>
                      </a:r>
                      <a:endParaRPr lang="es-MX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9935">
                <a:tc>
                  <a:txBody>
                    <a:bodyPr/>
                    <a:lstStyle/>
                    <a:p>
                      <a:r>
                        <a:rPr lang="es-419" sz="1400" dirty="0"/>
                        <a:t>CENTRO DE LA MUJER </a:t>
                      </a:r>
                      <a:r>
                        <a:rPr lang="es-ES" sz="1400" baseline="0" dirty="0"/>
                        <a:t>JAL.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994</a:t>
                      </a:r>
                      <a:endParaRPr lang="es-MX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9935">
                <a:tc>
                  <a:txBody>
                    <a:bodyPr/>
                    <a:lstStyle/>
                    <a:p>
                      <a:pPr algn="r"/>
                      <a:r>
                        <a:rPr lang="es-419" sz="1400" b="1" dirty="0"/>
                        <a:t>TOTAL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14,738</a:t>
                      </a:r>
                      <a:endParaRPr lang="es-MX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157735" y="1060017"/>
            <a:ext cx="2702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2400" dirty="0"/>
              <a:t>TOTAL DE ASUNTOS</a:t>
            </a:r>
            <a:endParaRPr lang="es-ES" sz="2400" dirty="0"/>
          </a:p>
        </p:txBody>
      </p:sp>
      <p:sp>
        <p:nvSpPr>
          <p:cNvPr id="2" name="Rectangle 1"/>
          <p:cNvSpPr/>
          <p:nvPr/>
        </p:nvSpPr>
        <p:spPr>
          <a:xfrm>
            <a:off x="159191" y="5117522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55208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928048" y="948149"/>
            <a:ext cx="9918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ASUNTOS ATENDIDOS POR MATERIA.</a:t>
            </a:r>
          </a:p>
        </p:txBody>
      </p:sp>
      <p:sp>
        <p:nvSpPr>
          <p:cNvPr id="2" name="Rectangle 1"/>
          <p:cNvSpPr/>
          <p:nvPr/>
        </p:nvSpPr>
        <p:spPr>
          <a:xfrm>
            <a:off x="150314" y="5170789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  <a:endParaRPr lang="es-MX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852298"/>
              </p:ext>
            </p:extLst>
          </p:nvPr>
        </p:nvGraphicFramePr>
        <p:xfrm>
          <a:off x="928048" y="1651373"/>
          <a:ext cx="10781731" cy="4572000"/>
        </p:xfrm>
        <a:graphic>
          <a:graphicData uri="http://schemas.openxmlformats.org/drawingml/2006/table">
            <a:tbl>
              <a:tblPr/>
              <a:tblGrid>
                <a:gridCol w="1964053"/>
                <a:gridCol w="1492806"/>
                <a:gridCol w="939329"/>
                <a:gridCol w="1969699"/>
                <a:gridCol w="626898"/>
                <a:gridCol w="749566"/>
                <a:gridCol w="468084"/>
                <a:gridCol w="445943"/>
                <a:gridCol w="1290393"/>
                <a:gridCol w="834960"/>
              </a:tblGrid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SEDES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CIVIL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COMUNITARIA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FINIQUITO LABORAL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FAMILIAR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MERCANTIL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ADVERSARIAL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Guadalajara IJA</a:t>
                      </a:r>
                    </a:p>
                  </a:txBody>
                  <a:tcPr marL="8340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1311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4,559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Ameca</a:t>
                      </a:r>
                    </a:p>
                  </a:txBody>
                  <a:tcPr marL="8340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Autlán de Navarro</a:t>
                      </a:r>
                    </a:p>
                  </a:txBody>
                  <a:tcPr marL="8340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Chapala</a:t>
                      </a:r>
                    </a:p>
                  </a:txBody>
                  <a:tcPr marL="8340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</a:t>
                      </a: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Justicia de la Mujer</a:t>
                      </a:r>
                    </a:p>
                  </a:txBody>
                  <a:tcPr marL="8340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Lagos Moreno</a:t>
                      </a:r>
                    </a:p>
                  </a:txBody>
                  <a:tcPr marL="8340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Modulo Itinerante</a:t>
                      </a:r>
                    </a:p>
                  </a:txBody>
                  <a:tcPr marL="8340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Modulo de Puente Grande</a:t>
                      </a:r>
                    </a:p>
                  </a:txBody>
                  <a:tcPr marL="8340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Ocotlán</a:t>
                      </a:r>
                    </a:p>
                  </a:txBody>
                  <a:tcPr marL="8340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Pto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Vallarta</a:t>
                      </a:r>
                    </a:p>
                  </a:txBody>
                  <a:tcPr marL="8340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Tequila</a:t>
                      </a:r>
                    </a:p>
                  </a:txBody>
                  <a:tcPr marL="8340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Tepatitlán 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Morelos</a:t>
                      </a:r>
                    </a:p>
                  </a:txBody>
                  <a:tcPr marL="8340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Zapotlán 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Grande</a:t>
                      </a:r>
                    </a:p>
                  </a:txBody>
                  <a:tcPr marL="8340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Validación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1461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2277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3789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1018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3644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14,738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90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6982"/>
            <a:ext cx="595745" cy="5458691"/>
          </a:xfrm>
        </p:spPr>
        <p:txBody>
          <a:bodyPr>
            <a:normAutofit/>
          </a:bodyPr>
          <a:lstStyle/>
          <a:p>
            <a:pPr algn="ctr"/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187355" y="1105470"/>
            <a:ext cx="9984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/>
              <a:t>TOTAL DE CONVENIOS CELEBRADOS HASTA EL </a:t>
            </a:r>
            <a:r>
              <a:rPr lang="es-419" sz="2400" dirty="0" smtClean="0"/>
              <a:t>31 </a:t>
            </a:r>
            <a:r>
              <a:rPr lang="es-419" sz="2400" dirty="0"/>
              <a:t>DE </a:t>
            </a:r>
            <a:r>
              <a:rPr lang="es-419" sz="2400" dirty="0" smtClean="0"/>
              <a:t>DICIEMBRE DEL 2016</a:t>
            </a:r>
            <a:r>
              <a:rPr lang="es-419" sz="2400" dirty="0"/>
              <a:t>. </a:t>
            </a:r>
            <a:endParaRPr lang="es-E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370337" y="6164634"/>
            <a:ext cx="8813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NOTA: HASTA EL </a:t>
            </a:r>
            <a:r>
              <a:rPr lang="es-MX"/>
              <a:t>DÍA </a:t>
            </a:r>
            <a:r>
              <a:rPr lang="es-MX" smtClean="0"/>
              <a:t>31 </a:t>
            </a:r>
            <a:r>
              <a:rPr lang="es-MX" dirty="0" smtClean="0"/>
              <a:t>DE DICIEMBRE DEL </a:t>
            </a:r>
            <a:r>
              <a:rPr lang="es-MX" dirty="0"/>
              <a:t>AÑO 2016 SE CUENTA CON </a:t>
            </a:r>
            <a:r>
              <a:rPr lang="es-MX" dirty="0" smtClean="0"/>
              <a:t>14,738 </a:t>
            </a:r>
            <a:r>
              <a:rPr lang="es-MX" dirty="0"/>
              <a:t>EXPEDIENTES.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807630"/>
              </p:ext>
            </p:extLst>
          </p:nvPr>
        </p:nvGraphicFramePr>
        <p:xfrm>
          <a:off x="844552" y="1842450"/>
          <a:ext cx="10919816" cy="4203972"/>
        </p:xfrm>
        <a:graphic>
          <a:graphicData uri="http://schemas.openxmlformats.org/drawingml/2006/table">
            <a:tbl>
              <a:tblPr/>
              <a:tblGrid>
                <a:gridCol w="1192529"/>
                <a:gridCol w="701487"/>
                <a:gridCol w="701487"/>
                <a:gridCol w="701487"/>
                <a:gridCol w="701487"/>
                <a:gridCol w="607956"/>
                <a:gridCol w="701487"/>
                <a:gridCol w="701487"/>
                <a:gridCol w="701487"/>
                <a:gridCol w="701487"/>
                <a:gridCol w="701487"/>
                <a:gridCol w="701487"/>
                <a:gridCol w="701487"/>
                <a:gridCol w="701487"/>
                <a:gridCol w="701487"/>
              </a:tblGrid>
              <a:tr h="9574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MATERIA/</a:t>
                      </a:r>
                      <a:b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LUGAR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GDL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MODULO ITINERANTE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MODULO PUENTE GRANDE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LA MUJER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AMECA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AUTLÁN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CHAPALA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LAGOS DE MORENO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OCOTLÁN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PUERTO VALLARTA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TEPATITLÁN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TEQUILA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ZAPOTLÁN EL GRANDE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</a:tr>
              <a:tr h="31914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CIVIL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4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COMUNITARIA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2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FINIQUITO LABORAL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4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FAMILIAR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1371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4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MERCANTIL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4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1867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4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ADVERSARIAL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4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VALIDACIÓN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4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3719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  <a:endParaRPr lang="es-ES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es-E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  <a:endParaRPr lang="es-E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  <a:endParaRPr lang="es-E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  <a:endParaRPr lang="es-E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  <a:endParaRPr lang="es-E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  <a:endParaRPr lang="es-E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6301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826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CuadroTexto"/>
          <p:cNvSpPr txBox="1"/>
          <p:nvPr/>
        </p:nvSpPr>
        <p:spPr>
          <a:xfrm>
            <a:off x="1784061" y="1289519"/>
            <a:ext cx="488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/>
              <a:t>TOTAL DE CONVENIOS SANCIONADOS</a:t>
            </a:r>
          </a:p>
        </p:txBody>
      </p:sp>
      <p:sp>
        <p:nvSpPr>
          <p:cNvPr id="4" name="Rectangle 3"/>
          <p:cNvSpPr/>
          <p:nvPr/>
        </p:nvSpPr>
        <p:spPr>
          <a:xfrm>
            <a:off x="168069" y="5286198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  <a:endParaRPr lang="es-MX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069177"/>
              </p:ext>
            </p:extLst>
          </p:nvPr>
        </p:nvGraphicFramePr>
        <p:xfrm>
          <a:off x="1784061" y="2169991"/>
          <a:ext cx="9243329" cy="3485538"/>
        </p:xfrm>
        <a:graphic>
          <a:graphicData uri="http://schemas.openxmlformats.org/drawingml/2006/table">
            <a:tbl>
              <a:tblPr/>
              <a:tblGrid>
                <a:gridCol w="4942614"/>
                <a:gridCol w="4300715"/>
              </a:tblGrid>
              <a:tr h="49793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SANCIONADOS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</a:tr>
              <a:tr h="49793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CIVIL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1427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93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COMUNITARIA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93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FINIQUITO LABORAL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93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FAMILIAR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1078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93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MERCANTIL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93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2615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735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11856</TotalTime>
  <Words>486</Words>
  <Application>Microsoft Office PowerPoint</Application>
  <PresentationFormat>Panorámica</PresentationFormat>
  <Paragraphs>369</Paragraphs>
  <Slides>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 2</vt:lpstr>
      <vt:lpstr>Office Theme</vt:lpstr>
      <vt:lpstr>Dirección de Métodos Alternativos de Solución de Conflictos </vt:lpstr>
      <vt:lpstr>Presentación de PowerPoint</vt:lpstr>
      <vt:lpstr>Presentación de PowerPoint</vt:lpstr>
      <vt:lpstr>                 TR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de Métodos Alternativos de Solución de Conflictos</dc:title>
  <dc:creator>Carlos Ricardo Ortega Aguilar</dc:creator>
  <cp:lastModifiedBy>Cesar Medina</cp:lastModifiedBy>
  <cp:revision>206</cp:revision>
  <cp:lastPrinted>2017-01-09T23:22:33Z</cp:lastPrinted>
  <dcterms:created xsi:type="dcterms:W3CDTF">2012-12-05T21:09:28Z</dcterms:created>
  <dcterms:modified xsi:type="dcterms:W3CDTF">2017-01-10T22:14:28Z</dcterms:modified>
</cp:coreProperties>
</file>