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
  </p:notesMasterIdLst>
  <p:handoutMasterIdLst>
    <p:handoutMasterId r:id="rId8"/>
  </p:handoutMasterIdLst>
  <p:sldIdLst>
    <p:sldId id="256" r:id="rId2"/>
    <p:sldId id="274" r:id="rId3"/>
    <p:sldId id="271" r:id="rId4"/>
    <p:sldId id="275" r:id="rId5"/>
    <p:sldId id="273" r:id="rId6"/>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6" autoAdjust="0"/>
    <p:restoredTop sz="94434" autoAdjust="0"/>
  </p:normalViewPr>
  <p:slideViewPr>
    <p:cSldViewPr snapToGrid="0">
      <p:cViewPr varScale="1">
        <p:scale>
          <a:sx n="70" d="100"/>
          <a:sy n="70" d="100"/>
        </p:scale>
        <p:origin x="54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3" d="100"/>
          <a:sy n="43" d="100"/>
        </p:scale>
        <p:origin x="-2130" y="-114"/>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a:noFill/>
              </a:ln>
              <a:effectLst>
                <a:outerShdw blurRad="317500" algn="ctr" rotWithShape="0">
                  <a:prstClr val="black">
                    <a:alpha val="25000"/>
                  </a:prstClr>
                </a:outerShdw>
              </a:effectLst>
            </c:spPr>
          </c:dPt>
          <c:dPt>
            <c:idx val="1"/>
            <c:bubble3D val="0"/>
            <c:spPr>
              <a:solidFill>
                <a:schemeClr val="accent4"/>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Hoja2!$B$2:$B$3</c:f>
              <c:strCache>
                <c:ptCount val="2"/>
                <c:pt idx="0">
                  <c:v>METODOS</c:v>
                </c:pt>
                <c:pt idx="1">
                  <c:v>VALIDACIÓN</c:v>
                </c:pt>
              </c:strCache>
            </c:strRef>
          </c:cat>
          <c:val>
            <c:numRef>
              <c:f>Hoja2!$C$2:$C$3</c:f>
              <c:numCache>
                <c:formatCode>General</c:formatCode>
                <c:ptCount val="2"/>
                <c:pt idx="0">
                  <c:v>10508</c:v>
                </c:pt>
                <c:pt idx="1">
                  <c:v>2446</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Hoja2!$B$21</c:f>
              <c:strCache>
                <c:ptCount val="1"/>
                <c:pt idx="0">
                  <c:v>CIVIL</c:v>
                </c:pt>
              </c:strCache>
            </c:strRef>
          </c:tx>
          <c:spPr>
            <a:solidFill>
              <a:schemeClr val="accent1"/>
            </a:solidFill>
            <a:ln>
              <a:noFill/>
            </a:ln>
            <a:effectLst/>
          </c:spPr>
          <c:invertIfNegative val="0"/>
          <c:val>
            <c:numRef>
              <c:f>Hoja2!$C$21</c:f>
              <c:numCache>
                <c:formatCode>General</c:formatCode>
                <c:ptCount val="1"/>
                <c:pt idx="0">
                  <c:v>1907</c:v>
                </c:pt>
              </c:numCache>
            </c:numRef>
          </c:val>
        </c:ser>
        <c:ser>
          <c:idx val="1"/>
          <c:order val="1"/>
          <c:tx>
            <c:strRef>
              <c:f>Hoja2!$B$22</c:f>
              <c:strCache>
                <c:ptCount val="1"/>
                <c:pt idx="0">
                  <c:v>FAMILIAR</c:v>
                </c:pt>
              </c:strCache>
            </c:strRef>
          </c:tx>
          <c:spPr>
            <a:solidFill>
              <a:schemeClr val="accent2"/>
            </a:solidFill>
            <a:ln>
              <a:noFill/>
            </a:ln>
            <a:effectLst/>
          </c:spPr>
          <c:invertIfNegative val="0"/>
          <c:val>
            <c:numRef>
              <c:f>Hoja2!$C$22</c:f>
              <c:numCache>
                <c:formatCode>General</c:formatCode>
                <c:ptCount val="1"/>
                <c:pt idx="0">
                  <c:v>2799</c:v>
                </c:pt>
              </c:numCache>
            </c:numRef>
          </c:val>
        </c:ser>
        <c:ser>
          <c:idx val="2"/>
          <c:order val="2"/>
          <c:tx>
            <c:strRef>
              <c:f>Hoja2!$B$23</c:f>
              <c:strCache>
                <c:ptCount val="1"/>
                <c:pt idx="0">
                  <c:v>LABORAL</c:v>
                </c:pt>
              </c:strCache>
            </c:strRef>
          </c:tx>
          <c:spPr>
            <a:solidFill>
              <a:schemeClr val="accent3"/>
            </a:solidFill>
            <a:ln>
              <a:noFill/>
            </a:ln>
            <a:effectLst/>
          </c:spPr>
          <c:invertIfNegative val="0"/>
          <c:val>
            <c:numRef>
              <c:f>Hoja2!$C$23</c:f>
              <c:numCache>
                <c:formatCode>General</c:formatCode>
                <c:ptCount val="1"/>
                <c:pt idx="0">
                  <c:v>21</c:v>
                </c:pt>
              </c:numCache>
            </c:numRef>
          </c:val>
        </c:ser>
        <c:ser>
          <c:idx val="3"/>
          <c:order val="3"/>
          <c:tx>
            <c:strRef>
              <c:f>Hoja2!$B$24</c:f>
              <c:strCache>
                <c:ptCount val="1"/>
                <c:pt idx="0">
                  <c:v>MERCANTIL</c:v>
                </c:pt>
              </c:strCache>
            </c:strRef>
          </c:tx>
          <c:spPr>
            <a:solidFill>
              <a:schemeClr val="accent4"/>
            </a:solidFill>
            <a:ln>
              <a:noFill/>
            </a:ln>
            <a:effectLst/>
          </c:spPr>
          <c:invertIfNegative val="0"/>
          <c:val>
            <c:numRef>
              <c:f>Hoja2!$C$24</c:f>
              <c:numCache>
                <c:formatCode>General</c:formatCode>
                <c:ptCount val="1"/>
                <c:pt idx="0">
                  <c:v>425</c:v>
                </c:pt>
              </c:numCache>
            </c:numRef>
          </c:val>
        </c:ser>
        <c:ser>
          <c:idx val="4"/>
          <c:order val="4"/>
          <c:tx>
            <c:strRef>
              <c:f>Hoja2!$B$25</c:f>
              <c:strCache>
                <c:ptCount val="1"/>
                <c:pt idx="0">
                  <c:v>OTROS</c:v>
                </c:pt>
              </c:strCache>
            </c:strRef>
          </c:tx>
          <c:spPr>
            <a:solidFill>
              <a:schemeClr val="accent5"/>
            </a:solidFill>
            <a:ln>
              <a:noFill/>
            </a:ln>
            <a:effectLst/>
          </c:spPr>
          <c:invertIfNegative val="0"/>
          <c:val>
            <c:numRef>
              <c:f>Hoja2!$C$25</c:f>
              <c:numCache>
                <c:formatCode>General</c:formatCode>
                <c:ptCount val="1"/>
                <c:pt idx="0">
                  <c:v>5</c:v>
                </c:pt>
              </c:numCache>
            </c:numRef>
          </c:val>
        </c:ser>
        <c:ser>
          <c:idx val="5"/>
          <c:order val="5"/>
          <c:tx>
            <c:strRef>
              <c:f>Hoja2!$B$26</c:f>
              <c:strCache>
                <c:ptCount val="1"/>
                <c:pt idx="0">
                  <c:v>PENAL MIXTO</c:v>
                </c:pt>
              </c:strCache>
            </c:strRef>
          </c:tx>
          <c:spPr>
            <a:solidFill>
              <a:schemeClr val="accent6"/>
            </a:solidFill>
            <a:ln>
              <a:noFill/>
            </a:ln>
            <a:effectLst/>
          </c:spPr>
          <c:invertIfNegative val="0"/>
          <c:val>
            <c:numRef>
              <c:f>Hoja2!$C$26</c:f>
              <c:numCache>
                <c:formatCode>General</c:formatCode>
                <c:ptCount val="1"/>
                <c:pt idx="0">
                  <c:v>4723</c:v>
                </c:pt>
              </c:numCache>
            </c:numRef>
          </c:val>
        </c:ser>
        <c:ser>
          <c:idx val="6"/>
          <c:order val="6"/>
          <c:tx>
            <c:strRef>
              <c:f>Hoja2!$B$27</c:f>
              <c:strCache>
                <c:ptCount val="1"/>
                <c:pt idx="0">
                  <c:v>PENAL  ADVERSARIAL</c:v>
                </c:pt>
              </c:strCache>
            </c:strRef>
          </c:tx>
          <c:spPr>
            <a:solidFill>
              <a:schemeClr val="accent1">
                <a:lumMod val="60000"/>
              </a:schemeClr>
            </a:solidFill>
            <a:ln>
              <a:noFill/>
            </a:ln>
            <a:effectLst/>
          </c:spPr>
          <c:invertIfNegative val="0"/>
          <c:val>
            <c:numRef>
              <c:f>Hoja2!$C$27</c:f>
              <c:numCache>
                <c:formatCode>General</c:formatCode>
                <c:ptCount val="1"/>
                <c:pt idx="0">
                  <c:v>7</c:v>
                </c:pt>
              </c:numCache>
            </c:numRef>
          </c:val>
        </c:ser>
        <c:ser>
          <c:idx val="7"/>
          <c:order val="7"/>
          <c:tx>
            <c:strRef>
              <c:f>Hoja2!$B$28</c:f>
              <c:strCache>
                <c:ptCount val="1"/>
                <c:pt idx="0">
                  <c:v>ATENCIÓN COMUNITARIA</c:v>
                </c:pt>
              </c:strCache>
            </c:strRef>
          </c:tx>
          <c:spPr>
            <a:solidFill>
              <a:schemeClr val="accent2">
                <a:lumMod val="60000"/>
              </a:schemeClr>
            </a:solidFill>
            <a:ln>
              <a:noFill/>
            </a:ln>
            <a:effectLst/>
          </c:spPr>
          <c:invertIfNegative val="0"/>
          <c:val>
            <c:numRef>
              <c:f>Hoja2!$C$28</c:f>
              <c:numCache>
                <c:formatCode>General</c:formatCode>
                <c:ptCount val="1"/>
                <c:pt idx="0">
                  <c:v>621</c:v>
                </c:pt>
              </c:numCache>
            </c:numRef>
          </c:val>
        </c:ser>
        <c:ser>
          <c:idx val="8"/>
          <c:order val="8"/>
          <c:tx>
            <c:strRef>
              <c:f>Hoja2!$B$29</c:f>
              <c:strCache>
                <c:ptCount val="1"/>
                <c:pt idx="0">
                  <c:v>VALIDACIÓN</c:v>
                </c:pt>
              </c:strCache>
            </c:strRef>
          </c:tx>
          <c:spPr>
            <a:solidFill>
              <a:schemeClr val="accent3">
                <a:lumMod val="60000"/>
              </a:schemeClr>
            </a:solidFill>
            <a:ln>
              <a:noFill/>
            </a:ln>
            <a:effectLst/>
          </c:spPr>
          <c:invertIfNegative val="0"/>
          <c:val>
            <c:numRef>
              <c:f>Hoja2!$C$29</c:f>
              <c:numCache>
                <c:formatCode>General</c:formatCode>
                <c:ptCount val="1"/>
                <c:pt idx="0">
                  <c:v>2446</c:v>
                </c:pt>
              </c:numCache>
            </c:numRef>
          </c:val>
        </c:ser>
        <c:dLbls>
          <c:showLegendKey val="0"/>
          <c:showVal val="0"/>
          <c:showCatName val="0"/>
          <c:showSerName val="0"/>
          <c:showPercent val="0"/>
          <c:showBubbleSize val="0"/>
        </c:dLbls>
        <c:gapWidth val="219"/>
        <c:overlap val="-27"/>
        <c:axId val="282678528"/>
        <c:axId val="282672256"/>
      </c:barChart>
      <c:catAx>
        <c:axId val="28267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2672256"/>
        <c:crosses val="autoZero"/>
        <c:auto val="1"/>
        <c:lblAlgn val="ctr"/>
        <c:lblOffset val="100"/>
        <c:noMultiLvlLbl val="0"/>
      </c:catAx>
      <c:valAx>
        <c:axId val="282672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2678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5" y="2"/>
            <a:ext cx="3038475" cy="464575"/>
          </a:xfrm>
          <a:prstGeom prst="rect">
            <a:avLst/>
          </a:prstGeom>
        </p:spPr>
        <p:txBody>
          <a:bodyPr vert="horz" lIns="91426" tIns="45713" rIns="91426" bIns="45713" rtlCol="0"/>
          <a:lstStyle>
            <a:lvl1pPr algn="l">
              <a:defRPr sz="1200"/>
            </a:lvl1pPr>
          </a:lstStyle>
          <a:p>
            <a:endParaRPr lang="es-MX"/>
          </a:p>
        </p:txBody>
      </p:sp>
      <p:sp>
        <p:nvSpPr>
          <p:cNvPr id="3" name="2 Marcador de fecha"/>
          <p:cNvSpPr>
            <a:spLocks noGrp="1"/>
          </p:cNvSpPr>
          <p:nvPr>
            <p:ph type="dt" sz="quarter" idx="1"/>
          </p:nvPr>
        </p:nvSpPr>
        <p:spPr>
          <a:xfrm>
            <a:off x="3970343" y="2"/>
            <a:ext cx="3038475" cy="464575"/>
          </a:xfrm>
          <a:prstGeom prst="rect">
            <a:avLst/>
          </a:prstGeom>
        </p:spPr>
        <p:txBody>
          <a:bodyPr vert="horz" lIns="91426" tIns="45713" rIns="91426" bIns="45713" rtlCol="0"/>
          <a:lstStyle>
            <a:lvl1pPr algn="r">
              <a:defRPr sz="1200"/>
            </a:lvl1pPr>
          </a:lstStyle>
          <a:p>
            <a:fld id="{4E080D71-F963-47D2-A6C5-0C3296307C8B}" type="datetimeFigureOut">
              <a:rPr lang="es-MX" smtClean="0"/>
              <a:t>21/01/2016</a:t>
            </a:fld>
            <a:endParaRPr lang="es-MX"/>
          </a:p>
        </p:txBody>
      </p:sp>
      <p:sp>
        <p:nvSpPr>
          <p:cNvPr id="4" name="3 Marcador de pie de página"/>
          <p:cNvSpPr>
            <a:spLocks noGrp="1"/>
          </p:cNvSpPr>
          <p:nvPr>
            <p:ph type="ftr" sz="quarter" idx="2"/>
          </p:nvPr>
        </p:nvSpPr>
        <p:spPr>
          <a:xfrm>
            <a:off x="5" y="8829374"/>
            <a:ext cx="3038475" cy="465801"/>
          </a:xfrm>
          <a:prstGeom prst="rect">
            <a:avLst/>
          </a:prstGeom>
        </p:spPr>
        <p:txBody>
          <a:bodyPr vert="horz" lIns="91426" tIns="45713" rIns="91426" bIns="45713"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343" y="8829374"/>
            <a:ext cx="3038475" cy="465801"/>
          </a:xfrm>
          <a:prstGeom prst="rect">
            <a:avLst/>
          </a:prstGeom>
        </p:spPr>
        <p:txBody>
          <a:bodyPr vert="horz" lIns="91426" tIns="45713" rIns="91426" bIns="45713" rtlCol="0" anchor="b"/>
          <a:lstStyle>
            <a:lvl1pPr algn="r">
              <a:defRPr sz="1200"/>
            </a:lvl1pPr>
          </a:lstStyle>
          <a:p>
            <a:fld id="{9C2F12C1-2052-44F0-8626-844B6095D188}" type="slidenum">
              <a:rPr lang="es-MX" smtClean="0"/>
              <a:t>‹Nº›</a:t>
            </a:fld>
            <a:endParaRPr lang="es-MX"/>
          </a:p>
        </p:txBody>
      </p:sp>
    </p:spTree>
    <p:extLst>
      <p:ext uri="{BB962C8B-B14F-4D97-AF65-F5344CB8AC3E}">
        <p14:creationId xmlns:p14="http://schemas.microsoft.com/office/powerpoint/2010/main" val="2425778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6"/>
            <a:ext cx="3037366" cy="464941"/>
          </a:xfrm>
          <a:prstGeom prst="rect">
            <a:avLst/>
          </a:prstGeom>
        </p:spPr>
        <p:txBody>
          <a:bodyPr vert="horz" lIns="68568" tIns="34285" rIns="68568" bIns="34285" rtlCol="0"/>
          <a:lstStyle>
            <a:lvl1pPr algn="l">
              <a:defRPr sz="900"/>
            </a:lvl1pPr>
          </a:lstStyle>
          <a:p>
            <a:endParaRPr lang="es-MX"/>
          </a:p>
        </p:txBody>
      </p:sp>
      <p:sp>
        <p:nvSpPr>
          <p:cNvPr id="3" name="Date Placeholder 2"/>
          <p:cNvSpPr>
            <a:spLocks noGrp="1"/>
          </p:cNvSpPr>
          <p:nvPr>
            <p:ph type="dt" idx="1"/>
          </p:nvPr>
        </p:nvSpPr>
        <p:spPr>
          <a:xfrm>
            <a:off x="3971476" y="16"/>
            <a:ext cx="3037365" cy="464941"/>
          </a:xfrm>
          <a:prstGeom prst="rect">
            <a:avLst/>
          </a:prstGeom>
        </p:spPr>
        <p:txBody>
          <a:bodyPr vert="horz" lIns="68568" tIns="34285" rIns="68568" bIns="34285" rtlCol="0"/>
          <a:lstStyle>
            <a:lvl1pPr algn="r">
              <a:defRPr sz="900"/>
            </a:lvl1pPr>
          </a:lstStyle>
          <a:p>
            <a:fld id="{B3ED28A1-6561-4DE6-858A-E1AF6BEF4DE7}" type="datetimeFigureOut">
              <a:rPr lang="es-MX" smtClean="0"/>
              <a:t>21/01/2016</a:t>
            </a:fld>
            <a:endParaRPr lang="es-MX"/>
          </a:p>
        </p:txBody>
      </p:sp>
      <p:sp>
        <p:nvSpPr>
          <p:cNvPr id="4" name="Slide Image Placeholder 3"/>
          <p:cNvSpPr>
            <a:spLocks noGrp="1" noRot="1" noChangeAspect="1"/>
          </p:cNvSpPr>
          <p:nvPr>
            <p:ph type="sldImg" idx="2"/>
          </p:nvPr>
        </p:nvSpPr>
        <p:spPr>
          <a:xfrm>
            <a:off x="404813" y="698500"/>
            <a:ext cx="6202362" cy="3489325"/>
          </a:xfrm>
          <a:prstGeom prst="rect">
            <a:avLst/>
          </a:prstGeom>
          <a:noFill/>
          <a:ln w="12700">
            <a:solidFill>
              <a:prstClr val="black"/>
            </a:solidFill>
          </a:ln>
        </p:spPr>
        <p:txBody>
          <a:bodyPr vert="horz" lIns="68568" tIns="34285" rIns="68568" bIns="34285" rtlCol="0" anchor="ctr"/>
          <a:lstStyle/>
          <a:p>
            <a:endParaRPr lang="es-MX"/>
          </a:p>
        </p:txBody>
      </p:sp>
      <p:sp>
        <p:nvSpPr>
          <p:cNvPr id="5" name="Notes Placeholder 4"/>
          <p:cNvSpPr>
            <a:spLocks noGrp="1"/>
          </p:cNvSpPr>
          <p:nvPr>
            <p:ph type="body" sz="quarter" idx="3"/>
          </p:nvPr>
        </p:nvSpPr>
        <p:spPr>
          <a:xfrm>
            <a:off x="700580" y="4415743"/>
            <a:ext cx="5609267" cy="4183260"/>
          </a:xfrm>
          <a:prstGeom prst="rect">
            <a:avLst/>
          </a:prstGeom>
        </p:spPr>
        <p:txBody>
          <a:bodyPr vert="horz" lIns="68568" tIns="34285" rIns="68568" bIns="342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1" y="8830259"/>
            <a:ext cx="3037366" cy="464941"/>
          </a:xfrm>
          <a:prstGeom prst="rect">
            <a:avLst/>
          </a:prstGeom>
        </p:spPr>
        <p:txBody>
          <a:bodyPr vert="horz" lIns="68568" tIns="34285" rIns="68568" bIns="34285" rtlCol="0" anchor="b"/>
          <a:lstStyle>
            <a:lvl1pPr algn="l">
              <a:defRPr sz="900"/>
            </a:lvl1pPr>
          </a:lstStyle>
          <a:p>
            <a:endParaRPr lang="es-MX"/>
          </a:p>
        </p:txBody>
      </p:sp>
      <p:sp>
        <p:nvSpPr>
          <p:cNvPr id="7" name="Slide Number Placeholder 6"/>
          <p:cNvSpPr>
            <a:spLocks noGrp="1"/>
          </p:cNvSpPr>
          <p:nvPr>
            <p:ph type="sldNum" sz="quarter" idx="5"/>
          </p:nvPr>
        </p:nvSpPr>
        <p:spPr>
          <a:xfrm>
            <a:off x="3971476" y="8830259"/>
            <a:ext cx="3037365" cy="464941"/>
          </a:xfrm>
          <a:prstGeom prst="rect">
            <a:avLst/>
          </a:prstGeom>
        </p:spPr>
        <p:txBody>
          <a:bodyPr vert="horz" lIns="68568" tIns="34285" rIns="68568" bIns="34285" rtlCol="0" anchor="b"/>
          <a:lstStyle>
            <a:lvl1pPr algn="r">
              <a:defRPr sz="900"/>
            </a:lvl1pPr>
          </a:lstStyle>
          <a:p>
            <a:fld id="{88A9BDF3-4A9F-43F7-9CCE-91AADFB207EE}" type="slidenum">
              <a:rPr lang="es-MX" smtClean="0"/>
              <a:t>‹Nº›</a:t>
            </a:fld>
            <a:endParaRPr lang="es-MX"/>
          </a:p>
        </p:txBody>
      </p:sp>
    </p:spTree>
    <p:extLst>
      <p:ext uri="{BB962C8B-B14F-4D97-AF65-F5344CB8AC3E}">
        <p14:creationId xmlns:p14="http://schemas.microsoft.com/office/powerpoint/2010/main" val="422643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88A9BDF3-4A9F-43F7-9CCE-91AADFB207EE}" type="slidenum">
              <a:rPr lang="es-MX" smtClean="0"/>
              <a:t>5</a:t>
            </a:fld>
            <a:endParaRPr lang="es-MX"/>
          </a:p>
        </p:txBody>
      </p:sp>
    </p:spTree>
    <p:extLst>
      <p:ext uri="{BB962C8B-B14F-4D97-AF65-F5344CB8AC3E}">
        <p14:creationId xmlns:p14="http://schemas.microsoft.com/office/powerpoint/2010/main" val="40310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ACD49B-8447-46F7-B3BA-221052BC0094}" type="datetimeFigureOut">
              <a:rPr lang="es-MX" smtClean="0"/>
              <a:pPr/>
              <a:t>21/01/2016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A6713A-919A-445D-8027-C9D457EC73FB}" type="slidenum">
              <a:rPr lang="es-MX" smtClean="0"/>
              <a:pPr/>
              <a:t>‹Nº›</a:t>
            </a:fld>
            <a:endParaRPr lang="es-MX"/>
          </a:p>
        </p:txBody>
      </p:sp>
    </p:spTree>
    <p:extLst>
      <p:ext uri="{BB962C8B-B14F-4D97-AF65-F5344CB8AC3E}">
        <p14:creationId xmlns:p14="http://schemas.microsoft.com/office/powerpoint/2010/main" val="3148564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ACD49B-8447-46F7-B3BA-221052BC0094}" type="datetimeFigureOut">
              <a:rPr lang="es-MX" smtClean="0"/>
              <a:pPr/>
              <a:t>21/01/2016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A6713A-919A-445D-8027-C9D457EC73FB}" type="slidenum">
              <a:rPr lang="es-MX" smtClean="0"/>
              <a:pPr/>
              <a:t>‹Nº›</a:t>
            </a:fld>
            <a:endParaRPr lang="es-MX"/>
          </a:p>
        </p:txBody>
      </p:sp>
    </p:spTree>
    <p:extLst>
      <p:ext uri="{BB962C8B-B14F-4D97-AF65-F5344CB8AC3E}">
        <p14:creationId xmlns:p14="http://schemas.microsoft.com/office/powerpoint/2010/main" val="88282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CD49B-8447-46F7-B3BA-221052BC0094}" type="datetimeFigureOut">
              <a:rPr lang="es-MX" smtClean="0"/>
              <a:pPr/>
              <a:t>21/01/2016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A6713A-919A-445D-8027-C9D457EC73FB}" type="slidenum">
              <a:rPr lang="es-MX" smtClean="0"/>
              <a:pPr/>
              <a:t>‹Nº›</a:t>
            </a:fld>
            <a:endParaRPr lang="es-MX"/>
          </a:p>
        </p:txBody>
      </p:sp>
    </p:spTree>
    <p:extLst>
      <p:ext uri="{BB962C8B-B14F-4D97-AF65-F5344CB8AC3E}">
        <p14:creationId xmlns:p14="http://schemas.microsoft.com/office/powerpoint/2010/main" val="90796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ACD49B-8447-46F7-B3BA-221052BC0094}" type="datetimeFigureOut">
              <a:rPr lang="es-MX" smtClean="0"/>
              <a:pPr/>
              <a:t>21/01/2016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A6713A-919A-445D-8027-C9D457EC73FB}" type="slidenum">
              <a:rPr lang="es-MX" smtClean="0"/>
              <a:pPr/>
              <a:t>‹Nº›</a:t>
            </a:fld>
            <a:endParaRPr lang="es-MX"/>
          </a:p>
        </p:txBody>
      </p:sp>
    </p:spTree>
    <p:extLst>
      <p:ext uri="{BB962C8B-B14F-4D97-AF65-F5344CB8AC3E}">
        <p14:creationId xmlns:p14="http://schemas.microsoft.com/office/powerpoint/2010/main" val="14644765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ACD49B-8447-46F7-B3BA-221052BC0094}" type="datetimeFigureOut">
              <a:rPr lang="es-MX" smtClean="0"/>
              <a:pPr/>
              <a:t>21/01/2016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A6713A-919A-445D-8027-C9D457EC73FB}" type="slidenum">
              <a:rPr lang="es-MX" smtClean="0"/>
              <a:pPr/>
              <a:t>‹Nº›</a:t>
            </a:fld>
            <a:endParaRPr lang="es-MX"/>
          </a:p>
        </p:txBody>
      </p:sp>
    </p:spTree>
    <p:extLst>
      <p:ext uri="{BB962C8B-B14F-4D97-AF65-F5344CB8AC3E}">
        <p14:creationId xmlns:p14="http://schemas.microsoft.com/office/powerpoint/2010/main" val="21792498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ACD49B-8447-46F7-B3BA-221052BC0094}" type="datetimeFigureOut">
              <a:rPr lang="es-MX" smtClean="0"/>
              <a:pPr/>
              <a:t>21/01/2016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A6713A-919A-445D-8027-C9D457EC73FB}" type="slidenum">
              <a:rPr lang="es-MX" smtClean="0"/>
              <a:pPr/>
              <a:t>‹Nº›</a:t>
            </a:fld>
            <a:endParaRPr lang="es-MX"/>
          </a:p>
        </p:txBody>
      </p:sp>
    </p:spTree>
    <p:extLst>
      <p:ext uri="{BB962C8B-B14F-4D97-AF65-F5344CB8AC3E}">
        <p14:creationId xmlns:p14="http://schemas.microsoft.com/office/powerpoint/2010/main" val="17132034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ACD49B-8447-46F7-B3BA-221052BC0094}" type="datetimeFigureOut">
              <a:rPr lang="es-MX" smtClean="0"/>
              <a:pPr/>
              <a:t>21/01/2016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8A6713A-919A-445D-8027-C9D457EC73FB}" type="slidenum">
              <a:rPr lang="es-MX" smtClean="0"/>
              <a:pPr/>
              <a:t>‹Nº›</a:t>
            </a:fld>
            <a:endParaRPr lang="es-MX"/>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72615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ACD49B-8447-46F7-B3BA-221052BC0094}" type="datetimeFigureOut">
              <a:rPr lang="es-MX" smtClean="0"/>
              <a:pPr/>
              <a:t>21/01/2016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8A6713A-919A-445D-8027-C9D457EC73FB}" type="slidenum">
              <a:rPr lang="es-MX" smtClean="0"/>
              <a:pPr/>
              <a:t>‹Nº›</a:t>
            </a:fld>
            <a:endParaRPr lang="es-MX"/>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64304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CD49B-8447-46F7-B3BA-221052BC0094}" type="datetimeFigureOut">
              <a:rPr lang="es-MX" smtClean="0"/>
              <a:pPr/>
              <a:t>21/01/2016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8A6713A-919A-445D-8027-C9D457EC73FB}" type="slidenum">
              <a:rPr lang="es-MX" smtClean="0"/>
              <a:pPr/>
              <a:t>‹Nº›</a:t>
            </a:fld>
            <a:endParaRPr lang="es-MX"/>
          </a:p>
        </p:txBody>
      </p:sp>
    </p:spTree>
    <p:extLst>
      <p:ext uri="{BB962C8B-B14F-4D97-AF65-F5344CB8AC3E}">
        <p14:creationId xmlns:p14="http://schemas.microsoft.com/office/powerpoint/2010/main" val="39671836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CD49B-8447-46F7-B3BA-221052BC0094}" type="datetimeFigureOut">
              <a:rPr lang="es-MX" smtClean="0"/>
              <a:pPr/>
              <a:t>21/01/2016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A6713A-919A-445D-8027-C9D457EC73FB}" type="slidenum">
              <a:rPr lang="es-MX" smtClean="0"/>
              <a:pPr/>
              <a:t>‹Nº›</a:t>
            </a:fld>
            <a:endParaRPr lang="es-MX"/>
          </a:p>
        </p:txBody>
      </p:sp>
    </p:spTree>
    <p:extLst>
      <p:ext uri="{BB962C8B-B14F-4D97-AF65-F5344CB8AC3E}">
        <p14:creationId xmlns:p14="http://schemas.microsoft.com/office/powerpoint/2010/main" val="17461563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CD49B-8447-46F7-B3BA-221052BC0094}" type="datetimeFigureOut">
              <a:rPr lang="es-MX" smtClean="0"/>
              <a:pPr/>
              <a:t>21/01/2016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A6713A-919A-445D-8027-C9D457EC73FB}" type="slidenum">
              <a:rPr lang="es-MX" smtClean="0"/>
              <a:pPr/>
              <a:t>‹Nº›</a:t>
            </a:fld>
            <a:endParaRPr lang="es-MX"/>
          </a:p>
        </p:txBody>
      </p:sp>
    </p:spTree>
    <p:extLst>
      <p:ext uri="{BB962C8B-B14F-4D97-AF65-F5344CB8AC3E}">
        <p14:creationId xmlns:p14="http://schemas.microsoft.com/office/powerpoint/2010/main" val="34103581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AACD49B-8447-46F7-B3BA-221052BC0094}" type="datetimeFigureOut">
              <a:rPr lang="es-MX" smtClean="0"/>
              <a:pPr/>
              <a:t>21/01/2016</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8A6713A-919A-445D-8027-C9D457EC73FB}" type="slidenum">
              <a:rPr lang="es-MX" smtClean="0"/>
              <a:pPr/>
              <a:t>‹Nº›</a:t>
            </a:fld>
            <a:endParaRPr lang="es-MX"/>
          </a:p>
        </p:txBody>
      </p:sp>
      <p:sp>
        <p:nvSpPr>
          <p:cNvPr id="7" name="CuadroTexto 6"/>
          <p:cNvSpPr txBox="1"/>
          <p:nvPr userDrawn="1"/>
        </p:nvSpPr>
        <p:spPr>
          <a:xfrm>
            <a:off x="120327" y="6540732"/>
            <a:ext cx="445161" cy="276999"/>
          </a:xfrm>
          <a:prstGeom prst="rect">
            <a:avLst/>
          </a:prstGeom>
          <a:noFill/>
        </p:spPr>
        <p:txBody>
          <a:bodyPr wrap="square" rtlCol="0">
            <a:spAutoFit/>
          </a:bodyPr>
          <a:lstStyle/>
          <a:p>
            <a:r>
              <a:rPr lang="es-MX" sz="1200" dirty="0" smtClean="0">
                <a:solidFill>
                  <a:schemeClr val="bg1"/>
                </a:solidFill>
              </a:rPr>
              <a:t>TR</a:t>
            </a:r>
            <a:endParaRPr lang="es-MX" dirty="0">
              <a:solidFill>
                <a:schemeClr val="bg1"/>
              </a:solidFill>
            </a:endParaRPr>
          </a:p>
        </p:txBody>
      </p:sp>
    </p:spTree>
    <p:extLst>
      <p:ext uri="{BB962C8B-B14F-4D97-AF65-F5344CB8AC3E}">
        <p14:creationId xmlns:p14="http://schemas.microsoft.com/office/powerpoint/2010/main" val="2365639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85309" y="4355008"/>
            <a:ext cx="7861215" cy="1540411"/>
          </a:xfrm>
        </p:spPr>
        <p:txBody>
          <a:bodyPr>
            <a:noAutofit/>
          </a:bodyPr>
          <a:lstStyle/>
          <a:p>
            <a:pPr algn="r"/>
            <a:r>
              <a:rPr lang="es-MX" sz="2100" dirty="0">
                <a:latin typeface="Arial" panose="020B0604020202020204" pitchFamily="34" charset="0"/>
                <a:cs typeface="Arial" panose="020B0604020202020204" pitchFamily="34" charset="0"/>
              </a:rPr>
              <a:t>Dirección de Métodos Alternativos de Solución de Conflictos</a:t>
            </a:r>
            <a:r>
              <a:rPr lang="es-MX" sz="2400" dirty="0"/>
              <a:t/>
            </a:r>
            <a:br>
              <a:rPr lang="es-MX" sz="2400" dirty="0"/>
            </a:br>
            <a:endParaRPr lang="es-MX" sz="2400" dirty="0"/>
          </a:p>
        </p:txBody>
      </p:sp>
      <p:sp>
        <p:nvSpPr>
          <p:cNvPr id="3" name="Subtitle 2"/>
          <p:cNvSpPr>
            <a:spLocks noGrp="1"/>
          </p:cNvSpPr>
          <p:nvPr>
            <p:ph type="subTitle" idx="1"/>
          </p:nvPr>
        </p:nvSpPr>
        <p:spPr>
          <a:xfrm>
            <a:off x="3858530" y="6033964"/>
            <a:ext cx="7687994" cy="324460"/>
          </a:xfrm>
        </p:spPr>
        <p:txBody>
          <a:bodyPr>
            <a:normAutofit fontScale="70000" lnSpcReduction="20000"/>
          </a:bodyPr>
          <a:lstStyle/>
          <a:p>
            <a:pPr algn="r"/>
            <a:r>
              <a:rPr lang="es-MX" dirty="0" smtClean="0">
                <a:solidFill>
                  <a:schemeClr val="bg1"/>
                </a:solidFill>
              </a:rPr>
              <a:t>Estadística de Atenciones por el IJA  del 05 de Enero al 15 de diciembre del año 2015.</a:t>
            </a:r>
            <a:endParaRPr lang="es-MX" dirty="0">
              <a:solidFill>
                <a:schemeClr val="bg1"/>
              </a:solidFill>
            </a:endParaRPr>
          </a:p>
        </p:txBody>
      </p:sp>
      <p:sp>
        <p:nvSpPr>
          <p:cNvPr id="4" name="3 CuadroTexto"/>
          <p:cNvSpPr txBox="1"/>
          <p:nvPr/>
        </p:nvSpPr>
        <p:spPr>
          <a:xfrm>
            <a:off x="2678806" y="3944255"/>
            <a:ext cx="9047994" cy="1446550"/>
          </a:xfrm>
          <a:prstGeom prst="rect">
            <a:avLst/>
          </a:prstGeom>
          <a:noFill/>
        </p:spPr>
        <p:txBody>
          <a:bodyPr wrap="square" rtlCol="0">
            <a:spAutoFit/>
          </a:bodyPr>
          <a:lstStyle/>
          <a:p>
            <a:r>
              <a:rPr lang="es-MX" sz="2800" dirty="0" smtClean="0"/>
              <a:t>ESTADISTICA GENERAL</a:t>
            </a:r>
          </a:p>
          <a:p>
            <a:r>
              <a:rPr lang="es-MX" sz="2000" dirty="0" smtClean="0"/>
              <a:t>INSTITUTO DE JUSTICIA ALTERNATIVA DEL ESTADO DE JALISCO </a:t>
            </a:r>
          </a:p>
          <a:p>
            <a:r>
              <a:rPr lang="es-MX" sz="2000" dirty="0" smtClean="0"/>
              <a:t>Y SEDES REGIONALES.</a:t>
            </a:r>
          </a:p>
          <a:p>
            <a:endParaRPr lang="es-MX" sz="2000" dirty="0"/>
          </a:p>
        </p:txBody>
      </p:sp>
    </p:spTree>
    <p:extLst>
      <p:ext uri="{BB962C8B-B14F-4D97-AF65-F5344CB8AC3E}">
        <p14:creationId xmlns:p14="http://schemas.microsoft.com/office/powerpoint/2010/main" val="328678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34321" y="1424067"/>
            <a:ext cx="4601981" cy="646331"/>
          </a:xfrm>
          <a:prstGeom prst="rect">
            <a:avLst/>
          </a:prstGeom>
        </p:spPr>
        <p:txBody>
          <a:bodyPr wrap="square">
            <a:spAutoFit/>
          </a:bodyPr>
          <a:lstStyle/>
          <a:p>
            <a:pPr algn="ctr"/>
            <a:endParaRPr lang="es-MX" dirty="0" smtClean="0"/>
          </a:p>
          <a:p>
            <a:pPr algn="ctr"/>
            <a:endParaRPr lang="es-MX" dirty="0"/>
          </a:p>
        </p:txBody>
      </p:sp>
      <p:sp>
        <p:nvSpPr>
          <p:cNvPr id="5" name="Rectangle 4"/>
          <p:cNvSpPr/>
          <p:nvPr/>
        </p:nvSpPr>
        <p:spPr>
          <a:xfrm>
            <a:off x="6445770" y="1229193"/>
            <a:ext cx="4631962" cy="1200329"/>
          </a:xfrm>
          <a:prstGeom prst="rect">
            <a:avLst/>
          </a:prstGeom>
        </p:spPr>
        <p:txBody>
          <a:bodyPr wrap="square">
            <a:spAutoFit/>
          </a:bodyPr>
          <a:lstStyle/>
          <a:p>
            <a:pPr lvl="0" algn="ctr"/>
            <a:endParaRPr lang="es-MX" dirty="0" smtClean="0">
              <a:solidFill>
                <a:prstClr val="black"/>
              </a:solidFill>
            </a:endParaRPr>
          </a:p>
          <a:p>
            <a:pPr lvl="0" algn="ctr"/>
            <a:endParaRPr lang="es-MX" dirty="0" smtClean="0">
              <a:solidFill>
                <a:prstClr val="black"/>
              </a:solidFill>
            </a:endParaRPr>
          </a:p>
          <a:p>
            <a:pPr lvl="0" algn="ctr"/>
            <a:endParaRPr lang="es-MX" dirty="0">
              <a:solidFill>
                <a:prstClr val="black"/>
              </a:solidFill>
            </a:endParaRPr>
          </a:p>
          <a:p>
            <a:pPr lvl="0" algn="ctr"/>
            <a:endParaRPr lang="es-MX" dirty="0" smtClean="0">
              <a:solidFill>
                <a:prstClr val="black"/>
              </a:solidFill>
            </a:endParaRPr>
          </a:p>
        </p:txBody>
      </p:sp>
      <p:sp>
        <p:nvSpPr>
          <p:cNvPr id="6" name="CuadroTexto 5"/>
          <p:cNvSpPr txBox="1"/>
          <p:nvPr/>
        </p:nvSpPr>
        <p:spPr>
          <a:xfrm>
            <a:off x="2313553" y="1100901"/>
            <a:ext cx="6645498" cy="646331"/>
          </a:xfrm>
          <a:prstGeom prst="rect">
            <a:avLst/>
          </a:prstGeom>
          <a:noFill/>
        </p:spPr>
        <p:txBody>
          <a:bodyPr wrap="square" rtlCol="0">
            <a:spAutoFit/>
          </a:bodyPr>
          <a:lstStyle/>
          <a:p>
            <a:pPr algn="ctr"/>
            <a:r>
              <a:rPr lang="es-MX" dirty="0" smtClean="0"/>
              <a:t>TOTAL DE ASUNTOS ATENDIDOS  EN EL INSTITUTO DE JUSTICIA ALTERNATIVA Y SUS SEDES REGIONALES.</a:t>
            </a:r>
            <a:endParaRPr lang="en-US" dirty="0"/>
          </a:p>
        </p:txBody>
      </p:sp>
      <p:sp>
        <p:nvSpPr>
          <p:cNvPr id="2" name="CuadroTexto 1"/>
          <p:cNvSpPr txBox="1"/>
          <p:nvPr/>
        </p:nvSpPr>
        <p:spPr>
          <a:xfrm>
            <a:off x="1034321" y="1668209"/>
            <a:ext cx="9034712" cy="2977738"/>
          </a:xfrm>
          <a:prstGeom prst="rect">
            <a:avLst/>
          </a:prstGeom>
          <a:noFill/>
        </p:spPr>
        <p:txBody>
          <a:bodyPr wrap="square" rtlCol="0">
            <a:spAutoFit/>
          </a:bodyPr>
          <a:lstStyle/>
          <a:p>
            <a:pPr algn="just"/>
            <a:endParaRPr lang="es-MX" sz="1250" dirty="0" smtClean="0"/>
          </a:p>
          <a:p>
            <a:pPr algn="just"/>
            <a:r>
              <a:rPr lang="es-MX" sz="1250" dirty="0" smtClean="0"/>
              <a:t>EN </a:t>
            </a:r>
            <a:r>
              <a:rPr lang="es-MX" sz="1250" dirty="0"/>
              <a:t>LA </a:t>
            </a:r>
            <a:r>
              <a:rPr lang="es-MX" sz="1250" dirty="0" smtClean="0"/>
              <a:t>ÁREA </a:t>
            </a:r>
            <a:r>
              <a:rPr lang="es-MX" sz="1250" dirty="0"/>
              <a:t>DE </a:t>
            </a:r>
            <a:r>
              <a:rPr lang="es-MX" sz="1250" dirty="0" smtClean="0"/>
              <a:t>MÉTODOS </a:t>
            </a:r>
            <a:r>
              <a:rPr lang="es-MX" sz="1250" dirty="0"/>
              <a:t>ALTERNOS  Y </a:t>
            </a:r>
            <a:r>
              <a:rPr lang="es-MX" sz="1250" dirty="0" smtClean="0"/>
              <a:t> VALID ACIÓN  </a:t>
            </a:r>
            <a:r>
              <a:rPr lang="es-MX" sz="1250" dirty="0"/>
              <a:t>SE REGISTRARON UN TOTAL DE </a:t>
            </a:r>
            <a:endParaRPr lang="en-US" sz="1250" dirty="0"/>
          </a:p>
          <a:p>
            <a:pPr algn="just"/>
            <a:r>
              <a:rPr lang="es-MX" sz="1250" dirty="0"/>
              <a:t>= </a:t>
            </a:r>
            <a:r>
              <a:rPr lang="es-MX" sz="1250" b="1" dirty="0" smtClean="0"/>
              <a:t>12,954</a:t>
            </a:r>
            <a:r>
              <a:rPr lang="es-MX" sz="1250" dirty="0" smtClean="0"/>
              <a:t> </a:t>
            </a:r>
            <a:r>
              <a:rPr lang="es-MX" sz="1250" dirty="0"/>
              <a:t>ASUNTOS ATENTIDOS  EN EL INSTITUTO DE JUSTICIA ALTERNATIVA DEL ESTADO DE JALISCO DE LOS CUALES </a:t>
            </a:r>
            <a:endParaRPr lang="en-US" sz="1250" dirty="0"/>
          </a:p>
          <a:p>
            <a:pPr algn="just"/>
            <a:r>
              <a:rPr lang="es-MX" sz="1250" b="1" dirty="0"/>
              <a:t>+ 10,508 </a:t>
            </a:r>
            <a:r>
              <a:rPr lang="es-MX" sz="1250" dirty="0"/>
              <a:t>CORRESPONDEN A METODOS ALTERNOS  Y  </a:t>
            </a:r>
            <a:endParaRPr lang="en-US" sz="1250" dirty="0"/>
          </a:p>
          <a:p>
            <a:pPr algn="just"/>
            <a:r>
              <a:rPr lang="es-MX" sz="1250" b="1" dirty="0"/>
              <a:t>+ 2446</a:t>
            </a:r>
            <a:r>
              <a:rPr lang="es-MX" sz="1250" dirty="0"/>
              <a:t> PERTENCEN  A VALIDACIÓN</a:t>
            </a:r>
            <a:r>
              <a:rPr lang="es-MX" sz="1250" dirty="0" smtClean="0"/>
              <a:t>.</a:t>
            </a:r>
          </a:p>
          <a:p>
            <a:pPr algn="just"/>
            <a:endParaRPr lang="es-MX" sz="1250" dirty="0"/>
          </a:p>
          <a:p>
            <a:pPr fontAlgn="b"/>
            <a:endParaRPr lang="en-US" sz="1250" dirty="0" smtClean="0"/>
          </a:p>
          <a:p>
            <a:pPr algn="just"/>
            <a:r>
              <a:rPr lang="es-MX" sz="1250" dirty="0"/>
              <a:t> </a:t>
            </a:r>
            <a:endParaRPr lang="es-MX" sz="1250" dirty="0" smtClean="0"/>
          </a:p>
          <a:p>
            <a:pPr algn="just"/>
            <a:endParaRPr lang="es-MX" sz="1250" dirty="0"/>
          </a:p>
          <a:p>
            <a:pPr algn="just"/>
            <a:endParaRPr lang="es-MX" sz="1250" dirty="0" smtClean="0"/>
          </a:p>
          <a:p>
            <a:pPr algn="just"/>
            <a:endParaRPr lang="es-MX" sz="1250" dirty="0"/>
          </a:p>
          <a:p>
            <a:pPr algn="just"/>
            <a:endParaRPr lang="es-MX" sz="1250" dirty="0" smtClean="0"/>
          </a:p>
          <a:p>
            <a:pPr algn="just"/>
            <a:endParaRPr lang="es-MX" sz="1250" dirty="0"/>
          </a:p>
          <a:p>
            <a:pPr algn="just"/>
            <a:endParaRPr lang="es-MX" sz="1250" dirty="0"/>
          </a:p>
          <a:p>
            <a:pPr algn="just"/>
            <a:endParaRPr lang="en-US" sz="1250" dirty="0"/>
          </a:p>
        </p:txBody>
      </p:sp>
      <p:pic>
        <p:nvPicPr>
          <p:cNvPr id="3" name="Imagen 2"/>
          <p:cNvPicPr>
            <a:picLocks noChangeAspect="1"/>
          </p:cNvPicPr>
          <p:nvPr/>
        </p:nvPicPr>
        <p:blipFill>
          <a:blip r:embed="rId3"/>
          <a:stretch>
            <a:fillRect/>
          </a:stretch>
        </p:blipFill>
        <p:spPr>
          <a:xfrm>
            <a:off x="1411209" y="3613781"/>
            <a:ext cx="2598954" cy="1829793"/>
          </a:xfrm>
          <a:prstGeom prst="rect">
            <a:avLst/>
          </a:prstGeom>
        </p:spPr>
      </p:pic>
      <p:graphicFrame>
        <p:nvGraphicFramePr>
          <p:cNvPr id="10" name="Gráfico 9"/>
          <p:cNvGraphicFramePr>
            <a:graphicFrameLocks/>
          </p:cNvGraphicFramePr>
          <p:nvPr>
            <p:extLst>
              <p:ext uri="{D42A27DB-BD31-4B8C-83A1-F6EECF244321}">
                <p14:modId xmlns:p14="http://schemas.microsoft.com/office/powerpoint/2010/main" val="2058401047"/>
              </p:ext>
            </p:extLst>
          </p:nvPr>
        </p:nvGraphicFramePr>
        <p:xfrm>
          <a:off x="4387051" y="3157078"/>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661955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34321" y="1424067"/>
            <a:ext cx="4601981" cy="646331"/>
          </a:xfrm>
          <a:prstGeom prst="rect">
            <a:avLst/>
          </a:prstGeom>
        </p:spPr>
        <p:txBody>
          <a:bodyPr wrap="square">
            <a:spAutoFit/>
          </a:bodyPr>
          <a:lstStyle/>
          <a:p>
            <a:pPr algn="ctr"/>
            <a:endParaRPr lang="es-MX" dirty="0" smtClean="0"/>
          </a:p>
          <a:p>
            <a:pPr algn="ctr"/>
            <a:endParaRPr lang="es-MX" dirty="0"/>
          </a:p>
        </p:txBody>
      </p:sp>
      <p:sp>
        <p:nvSpPr>
          <p:cNvPr id="5" name="Rectangle 4"/>
          <p:cNvSpPr/>
          <p:nvPr/>
        </p:nvSpPr>
        <p:spPr>
          <a:xfrm>
            <a:off x="6445770" y="1229193"/>
            <a:ext cx="4631962" cy="1200329"/>
          </a:xfrm>
          <a:prstGeom prst="rect">
            <a:avLst/>
          </a:prstGeom>
        </p:spPr>
        <p:txBody>
          <a:bodyPr wrap="square">
            <a:spAutoFit/>
          </a:bodyPr>
          <a:lstStyle/>
          <a:p>
            <a:pPr lvl="0" algn="ctr"/>
            <a:endParaRPr lang="es-MX" dirty="0" smtClean="0">
              <a:solidFill>
                <a:prstClr val="black"/>
              </a:solidFill>
            </a:endParaRPr>
          </a:p>
          <a:p>
            <a:pPr lvl="0" algn="ctr"/>
            <a:endParaRPr lang="es-MX" dirty="0" smtClean="0">
              <a:solidFill>
                <a:prstClr val="black"/>
              </a:solidFill>
            </a:endParaRPr>
          </a:p>
          <a:p>
            <a:pPr lvl="0" algn="ctr"/>
            <a:endParaRPr lang="es-MX" dirty="0">
              <a:solidFill>
                <a:prstClr val="black"/>
              </a:solidFill>
            </a:endParaRPr>
          </a:p>
          <a:p>
            <a:pPr lvl="0" algn="ctr"/>
            <a:endParaRPr lang="es-MX" dirty="0" smtClean="0">
              <a:solidFill>
                <a:prstClr val="black"/>
              </a:solidFill>
            </a:endParaRPr>
          </a:p>
        </p:txBody>
      </p:sp>
      <p:sp>
        <p:nvSpPr>
          <p:cNvPr id="6" name="CuadroTexto 5"/>
          <p:cNvSpPr txBox="1"/>
          <p:nvPr/>
        </p:nvSpPr>
        <p:spPr>
          <a:xfrm>
            <a:off x="2859110" y="1021878"/>
            <a:ext cx="6645498" cy="646331"/>
          </a:xfrm>
          <a:prstGeom prst="rect">
            <a:avLst/>
          </a:prstGeom>
          <a:noFill/>
        </p:spPr>
        <p:txBody>
          <a:bodyPr wrap="square" rtlCol="0">
            <a:spAutoFit/>
          </a:bodyPr>
          <a:lstStyle/>
          <a:p>
            <a:pPr algn="ctr"/>
            <a:r>
              <a:rPr lang="es-MX" dirty="0" smtClean="0"/>
              <a:t>TOTAL DE ASUNTOS ATENDIDOS  EN EL INSTITUTO DE JUSTICIA ALTERNATIVA Y SUS SEDES REGIONALES.</a:t>
            </a:r>
            <a:endParaRPr lang="en-US" dirty="0"/>
          </a:p>
        </p:txBody>
      </p:sp>
      <p:sp>
        <p:nvSpPr>
          <p:cNvPr id="2" name="CuadroTexto 1"/>
          <p:cNvSpPr txBox="1"/>
          <p:nvPr/>
        </p:nvSpPr>
        <p:spPr>
          <a:xfrm>
            <a:off x="1034321" y="1364731"/>
            <a:ext cx="9119337" cy="2308324"/>
          </a:xfrm>
          <a:prstGeom prst="rect">
            <a:avLst/>
          </a:prstGeom>
          <a:noFill/>
        </p:spPr>
        <p:txBody>
          <a:bodyPr wrap="square" rtlCol="0">
            <a:spAutoFit/>
          </a:bodyPr>
          <a:lstStyle/>
          <a:p>
            <a:pPr algn="just"/>
            <a:endParaRPr lang="es-MX" sz="1200" dirty="0"/>
          </a:p>
          <a:p>
            <a:pPr algn="just"/>
            <a:r>
              <a:rPr lang="es-MX" sz="1200" dirty="0" smtClean="0"/>
              <a:t>DEL </a:t>
            </a:r>
            <a:r>
              <a:rPr lang="es-MX" sz="1200" dirty="0"/>
              <a:t>TOTAL  DE</a:t>
            </a:r>
            <a:endParaRPr lang="en-US" sz="1200" dirty="0"/>
          </a:p>
          <a:p>
            <a:pPr algn="just"/>
            <a:r>
              <a:rPr lang="es-MX" sz="1200" b="1" dirty="0"/>
              <a:t>= 12,954</a:t>
            </a:r>
            <a:r>
              <a:rPr lang="es-MX" sz="1200" dirty="0"/>
              <a:t>  ASUNTOS ATENTIDOS CORRESPONDIENTES A </a:t>
            </a:r>
            <a:r>
              <a:rPr lang="es-MX" sz="1200" dirty="0" smtClean="0"/>
              <a:t>MÉTODOS </a:t>
            </a:r>
            <a:r>
              <a:rPr lang="es-MX" sz="1200" dirty="0"/>
              <a:t>ALTERNOS SE ENCUENTRAN </a:t>
            </a:r>
            <a:endParaRPr lang="en-US" sz="1200" dirty="0"/>
          </a:p>
          <a:p>
            <a:pPr algn="just"/>
            <a:r>
              <a:rPr lang="es-MX" sz="1200" dirty="0"/>
              <a:t>+ </a:t>
            </a:r>
            <a:r>
              <a:rPr lang="es-MX" sz="1200" b="1" dirty="0"/>
              <a:t>2,569</a:t>
            </a:r>
            <a:r>
              <a:rPr lang="es-MX" sz="1200" dirty="0"/>
              <a:t> EN TRAMITE, (ES DECIR EN ESPERA DEL DESARROLLO DEL </a:t>
            </a:r>
            <a:r>
              <a:rPr lang="es-MX" sz="1200" dirty="0" smtClean="0"/>
              <a:t>MÉTODO </a:t>
            </a:r>
            <a:r>
              <a:rPr lang="es-MX" sz="1200" dirty="0"/>
              <a:t>ALTERNO EN SUS DISTINTAS ETAPAS) </a:t>
            </a:r>
            <a:r>
              <a:rPr lang="es-MX" sz="1200" dirty="0" smtClean="0"/>
              <a:t>. </a:t>
            </a:r>
          </a:p>
          <a:p>
            <a:pPr algn="just"/>
            <a:r>
              <a:rPr lang="es-MX" sz="1200" dirty="0" smtClean="0"/>
              <a:t>POR </a:t>
            </a:r>
            <a:r>
              <a:rPr lang="es-MX" sz="1200" dirty="0"/>
              <a:t>OTRA PARTE</a:t>
            </a:r>
            <a:endParaRPr lang="en-US" sz="1200" dirty="0"/>
          </a:p>
          <a:p>
            <a:pPr algn="just"/>
            <a:r>
              <a:rPr lang="es-MX" sz="1200" dirty="0"/>
              <a:t> + </a:t>
            </a:r>
            <a:r>
              <a:rPr lang="es-MX" sz="1200" b="1" dirty="0"/>
              <a:t>5,098</a:t>
            </a:r>
            <a:r>
              <a:rPr lang="es-MX" sz="1200" dirty="0"/>
              <a:t>  SE ENCUENTRAN CONCLUIDOS </a:t>
            </a:r>
            <a:r>
              <a:rPr lang="es-MX" sz="1200" dirty="0" smtClean="0"/>
              <a:t>POR INASISTENCIA DE ALGUNA DE LAS PARTES POR SEGUNDA OCASIÓN A LA ENTREVISTA INICIAL, POR LA NO ACEPTACIÓN  DE NINGUNO DE LOS MEDIOS ALTERNATIVOS PROPUESTOS, POR TÉRMINO, POR DECISIÓN DE ALGUNA DE LAS PARTES DE NO CONTINUAR CON EL PROCEDIMIENTO, FALTA DE DATOS, POR LA NEGATIVA DE ALGUNAS DE LA PARTES A SUSCRIBIR CONVENIO FINAL ENTRE OTROS.</a:t>
            </a:r>
            <a:endParaRPr lang="en-US" sz="1200" dirty="0"/>
          </a:p>
          <a:p>
            <a:pPr algn="just"/>
            <a:r>
              <a:rPr lang="es-MX" sz="1200" dirty="0"/>
              <a:t> + </a:t>
            </a:r>
            <a:r>
              <a:rPr lang="es-MX" sz="1200" b="1" dirty="0"/>
              <a:t>5,287</a:t>
            </a:r>
            <a:r>
              <a:rPr lang="es-MX" sz="1200" dirty="0"/>
              <a:t>  TIENEN CONVENIO CELEBRADO DE LOS CUALES </a:t>
            </a:r>
            <a:endParaRPr lang="en-US" sz="1200" dirty="0"/>
          </a:p>
          <a:p>
            <a:pPr algn="just"/>
            <a:r>
              <a:rPr lang="es-MX" sz="1200" b="1" dirty="0" smtClean="0"/>
              <a:t>                2446 </a:t>
            </a:r>
            <a:r>
              <a:rPr lang="es-MX" sz="1200" dirty="0" smtClean="0"/>
              <a:t> VALIDACIÓN</a:t>
            </a:r>
            <a:endParaRPr lang="en-US" sz="1200" dirty="0" smtClean="0"/>
          </a:p>
          <a:p>
            <a:pPr algn="just"/>
            <a:r>
              <a:rPr lang="es-MX" sz="1200" b="1" dirty="0" smtClean="0"/>
              <a:t>                2841</a:t>
            </a:r>
            <a:r>
              <a:rPr lang="es-MX" sz="1200" dirty="0" smtClean="0"/>
              <a:t> MASC </a:t>
            </a:r>
          </a:p>
        </p:txBody>
      </p:sp>
      <p:graphicFrame>
        <p:nvGraphicFramePr>
          <p:cNvPr id="9" name="Tabla 8"/>
          <p:cNvGraphicFramePr>
            <a:graphicFrameLocks noGrp="1"/>
          </p:cNvGraphicFramePr>
          <p:nvPr>
            <p:extLst>
              <p:ext uri="{D42A27DB-BD31-4B8C-83A1-F6EECF244321}">
                <p14:modId xmlns:p14="http://schemas.microsoft.com/office/powerpoint/2010/main" val="1576912282"/>
              </p:ext>
            </p:extLst>
          </p:nvPr>
        </p:nvGraphicFramePr>
        <p:xfrm>
          <a:off x="2101755" y="3808593"/>
          <a:ext cx="2906973" cy="2100890"/>
        </p:xfrm>
        <a:graphic>
          <a:graphicData uri="http://schemas.openxmlformats.org/drawingml/2006/table">
            <a:tbl>
              <a:tblPr>
                <a:tableStyleId>{5C22544A-7EE6-4342-B048-85BDC9FD1C3A}</a:tableStyleId>
              </a:tblPr>
              <a:tblGrid>
                <a:gridCol w="1656662">
                  <a:extLst>
                    <a:ext uri="{9D8B030D-6E8A-4147-A177-3AD203B41FA5}">
                      <a16:colId xmlns:a16="http://schemas.microsoft.com/office/drawing/2014/main" xmlns="" val="2016297001"/>
                    </a:ext>
                  </a:extLst>
                </a:gridCol>
                <a:gridCol w="1250311">
                  <a:extLst>
                    <a:ext uri="{9D8B030D-6E8A-4147-A177-3AD203B41FA5}">
                      <a16:colId xmlns:a16="http://schemas.microsoft.com/office/drawing/2014/main" xmlns="" val="3817751688"/>
                    </a:ext>
                  </a:extLst>
                </a:gridCol>
              </a:tblGrid>
              <a:tr h="420178">
                <a:tc gridSpan="2">
                  <a:txBody>
                    <a:bodyPr/>
                    <a:lstStyle/>
                    <a:p>
                      <a:pPr algn="ctr" fontAlgn="b"/>
                      <a:r>
                        <a:rPr lang="es-ES" sz="1100" u="none" strike="noStrike" dirty="0">
                          <a:effectLst/>
                        </a:rPr>
                        <a:t>ESTATUS DE LOS ASUNTOS</a:t>
                      </a:r>
                      <a:endParaRPr lang="es-E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ES"/>
                    </a:p>
                  </a:txBody>
                  <a:tcPr/>
                </a:tc>
                <a:extLst>
                  <a:ext uri="{0D108BD9-81ED-4DB2-BD59-A6C34878D82A}">
                    <a16:rowId xmlns:a16="http://schemas.microsoft.com/office/drawing/2014/main" xmlns="" val="1873365100"/>
                  </a:ext>
                </a:extLst>
              </a:tr>
              <a:tr h="420178">
                <a:tc>
                  <a:txBody>
                    <a:bodyPr/>
                    <a:lstStyle/>
                    <a:p>
                      <a:pPr algn="l" fontAlgn="b"/>
                      <a:r>
                        <a:rPr lang="es-ES" sz="1100" u="none" strike="noStrike" dirty="0">
                          <a:effectLst/>
                        </a:rPr>
                        <a:t>EN TRÁMITE</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dirty="0">
                          <a:effectLst/>
                        </a:rPr>
                        <a:t>2569</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05527390"/>
                  </a:ext>
                </a:extLst>
              </a:tr>
              <a:tr h="420178">
                <a:tc>
                  <a:txBody>
                    <a:bodyPr/>
                    <a:lstStyle/>
                    <a:p>
                      <a:pPr algn="l" fontAlgn="b"/>
                      <a:r>
                        <a:rPr lang="es-ES" sz="1100" u="none" strike="noStrike" dirty="0">
                          <a:effectLst/>
                        </a:rPr>
                        <a:t>CONCLUIDOS</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dirty="0">
                          <a:effectLst/>
                        </a:rPr>
                        <a:t>5098</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65616759"/>
                  </a:ext>
                </a:extLst>
              </a:tr>
              <a:tr h="420178">
                <a:tc>
                  <a:txBody>
                    <a:bodyPr/>
                    <a:lstStyle/>
                    <a:p>
                      <a:pPr algn="l" fontAlgn="b"/>
                      <a:r>
                        <a:rPr lang="es-ES" sz="1100" u="none" strike="noStrike">
                          <a:effectLst/>
                        </a:rPr>
                        <a:t>CON CONVENIO</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dirty="0">
                          <a:effectLst/>
                        </a:rPr>
                        <a:t>5287</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41961327"/>
                  </a:ext>
                </a:extLst>
              </a:tr>
              <a:tr h="420178">
                <a:tc>
                  <a:txBody>
                    <a:bodyPr/>
                    <a:lstStyle/>
                    <a:p>
                      <a:pPr algn="l" fontAlgn="b"/>
                      <a:r>
                        <a:rPr lang="es-ES" sz="1100" u="none" strike="noStrike">
                          <a:effectLst/>
                        </a:rPr>
                        <a:t>TOTAL</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dirty="0">
                          <a:effectLst/>
                        </a:rPr>
                        <a:t>12954</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19167260"/>
                  </a:ext>
                </a:extLst>
              </a:tr>
            </a:tbl>
          </a:graphicData>
        </a:graphic>
      </p:graphicFrame>
      <p:pic>
        <p:nvPicPr>
          <p:cNvPr id="11" name="Imagen 10"/>
          <p:cNvPicPr>
            <a:picLocks noChangeAspect="1"/>
          </p:cNvPicPr>
          <p:nvPr/>
        </p:nvPicPr>
        <p:blipFill>
          <a:blip r:embed="rId3"/>
          <a:stretch>
            <a:fillRect/>
          </a:stretch>
        </p:blipFill>
        <p:spPr>
          <a:xfrm>
            <a:off x="5707338" y="3808594"/>
            <a:ext cx="3955278" cy="2377376"/>
          </a:xfrm>
          <a:prstGeom prst="rect">
            <a:avLst/>
          </a:prstGeom>
        </p:spPr>
      </p:pic>
    </p:spTree>
    <p:extLst>
      <p:ext uri="{BB962C8B-B14F-4D97-AF65-F5344CB8AC3E}">
        <p14:creationId xmlns:p14="http://schemas.microsoft.com/office/powerpoint/2010/main" val="18107601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34321" y="1424067"/>
            <a:ext cx="4601981" cy="646331"/>
          </a:xfrm>
          <a:prstGeom prst="rect">
            <a:avLst/>
          </a:prstGeom>
        </p:spPr>
        <p:txBody>
          <a:bodyPr wrap="square">
            <a:spAutoFit/>
          </a:bodyPr>
          <a:lstStyle/>
          <a:p>
            <a:pPr algn="ctr"/>
            <a:endParaRPr lang="es-MX" dirty="0" smtClean="0"/>
          </a:p>
          <a:p>
            <a:pPr algn="ctr"/>
            <a:endParaRPr lang="es-MX" dirty="0"/>
          </a:p>
        </p:txBody>
      </p:sp>
      <p:sp>
        <p:nvSpPr>
          <p:cNvPr id="5" name="Rectangle 4"/>
          <p:cNvSpPr/>
          <p:nvPr/>
        </p:nvSpPr>
        <p:spPr>
          <a:xfrm>
            <a:off x="6445770" y="1229193"/>
            <a:ext cx="4631962" cy="1200329"/>
          </a:xfrm>
          <a:prstGeom prst="rect">
            <a:avLst/>
          </a:prstGeom>
        </p:spPr>
        <p:txBody>
          <a:bodyPr wrap="square">
            <a:spAutoFit/>
          </a:bodyPr>
          <a:lstStyle/>
          <a:p>
            <a:pPr lvl="0" algn="ctr"/>
            <a:endParaRPr lang="es-MX" dirty="0" smtClean="0">
              <a:solidFill>
                <a:prstClr val="black"/>
              </a:solidFill>
            </a:endParaRPr>
          </a:p>
          <a:p>
            <a:pPr lvl="0" algn="ctr"/>
            <a:endParaRPr lang="es-MX" dirty="0" smtClean="0">
              <a:solidFill>
                <a:prstClr val="black"/>
              </a:solidFill>
            </a:endParaRPr>
          </a:p>
          <a:p>
            <a:pPr lvl="0" algn="ctr"/>
            <a:endParaRPr lang="es-MX" dirty="0">
              <a:solidFill>
                <a:prstClr val="black"/>
              </a:solidFill>
            </a:endParaRPr>
          </a:p>
          <a:p>
            <a:pPr lvl="0" algn="ctr"/>
            <a:endParaRPr lang="es-MX" dirty="0" smtClean="0">
              <a:solidFill>
                <a:prstClr val="black"/>
              </a:solidFill>
            </a:endParaRPr>
          </a:p>
        </p:txBody>
      </p:sp>
      <p:sp>
        <p:nvSpPr>
          <p:cNvPr id="6" name="CuadroTexto 5"/>
          <p:cNvSpPr txBox="1"/>
          <p:nvPr/>
        </p:nvSpPr>
        <p:spPr>
          <a:xfrm>
            <a:off x="2859110" y="1021878"/>
            <a:ext cx="6645498" cy="646331"/>
          </a:xfrm>
          <a:prstGeom prst="rect">
            <a:avLst/>
          </a:prstGeom>
          <a:noFill/>
        </p:spPr>
        <p:txBody>
          <a:bodyPr wrap="square" rtlCol="0">
            <a:spAutoFit/>
          </a:bodyPr>
          <a:lstStyle/>
          <a:p>
            <a:pPr algn="ctr"/>
            <a:r>
              <a:rPr lang="es-MX" dirty="0" smtClean="0"/>
              <a:t>TOTAL DE ASUNTOS ATENDIDOS  EN EL INSTITUTO DE JUSTICIA ALTERNATIVA Y SUS SEDES REGIONALES.</a:t>
            </a:r>
            <a:endParaRPr lang="en-US" dirty="0"/>
          </a:p>
        </p:txBody>
      </p:sp>
      <p:sp>
        <p:nvSpPr>
          <p:cNvPr id="2" name="CuadroTexto 1"/>
          <p:cNvSpPr txBox="1"/>
          <p:nvPr/>
        </p:nvSpPr>
        <p:spPr>
          <a:xfrm>
            <a:off x="1034321" y="1364731"/>
            <a:ext cx="10527491" cy="3093154"/>
          </a:xfrm>
          <a:prstGeom prst="rect">
            <a:avLst/>
          </a:prstGeom>
          <a:noFill/>
        </p:spPr>
        <p:txBody>
          <a:bodyPr wrap="square" rtlCol="0">
            <a:spAutoFit/>
          </a:bodyPr>
          <a:lstStyle/>
          <a:p>
            <a:pPr algn="just"/>
            <a:endParaRPr lang="es-MX" sz="1300" i="1" u="sng" dirty="0" smtClean="0"/>
          </a:p>
          <a:p>
            <a:pPr algn="just"/>
            <a:endParaRPr lang="es-MX" sz="1300" i="1" u="sng" dirty="0"/>
          </a:p>
          <a:p>
            <a:pPr algn="just"/>
            <a:r>
              <a:rPr lang="es-MX" sz="1300" i="1" u="sng" dirty="0" smtClean="0"/>
              <a:t>DE </a:t>
            </a:r>
            <a:r>
              <a:rPr lang="es-MX" sz="1300" i="1" u="sng" dirty="0"/>
              <a:t>LOS </a:t>
            </a:r>
            <a:r>
              <a:rPr lang="es-MX" sz="1300" b="1" i="1" u="sng" dirty="0"/>
              <a:t>2,841</a:t>
            </a:r>
            <a:r>
              <a:rPr lang="es-MX" sz="1300" i="1" u="sng" dirty="0"/>
              <a:t> CONVENIOS  CELEBRADOS EN EL AREA DE MÉTODOS ALTERNOS,  </a:t>
            </a:r>
            <a:r>
              <a:rPr lang="es-MX" sz="1300" b="1" i="1" u="sng" dirty="0">
                <a:solidFill>
                  <a:srgbClr val="FF0000"/>
                </a:solidFill>
              </a:rPr>
              <a:t>769</a:t>
            </a:r>
            <a:r>
              <a:rPr lang="es-MX" sz="1300" i="1" u="sng" dirty="0"/>
              <a:t> FUERON ENVIADOS POR ESTA AREA PARA SU SANCIÓN O NO SANCIÓN  A LA JEFATURA DE VALIDACIÓN , LOS RESTANTES </a:t>
            </a:r>
            <a:r>
              <a:rPr lang="es-MX" sz="1300" b="1" i="1" u="sng" dirty="0"/>
              <a:t>2072</a:t>
            </a:r>
            <a:r>
              <a:rPr lang="es-MX" sz="1300" i="1" u="sng" dirty="0"/>
              <a:t>, SON CONVENIOS QUE SE REMITIERON A LAS AUTORIDADES PARA QUE LOS CONVENIOS SE ELEVARAN A CATEGORIA DE SENTENCIA EN LOS CASOS CIVILES , PARA SU SOBRESEIMIENTO O EXTINCIÓN  DE LA ACCIÓN, EN LOS ASUNTOS DE CARÁCTER  PENAL,  CONVENIOS  CELEBRADOS CONFORME AL ARTICULO 65 DE NUESTRA LEY, Y CONVENIOS  EN QUE LAS PARTES DIERON POR SATISFECHOS  LOS COMPROMISOS ADQUIRIDOS A LA FIRMA DEL MISMO</a:t>
            </a:r>
          </a:p>
          <a:p>
            <a:pPr algn="just"/>
            <a:endParaRPr lang="es-MX" sz="1300" i="1" u="sng" dirty="0" smtClean="0"/>
          </a:p>
          <a:p>
            <a:pPr algn="just"/>
            <a:r>
              <a:rPr lang="es-MX" sz="1300" i="1" u="sng" dirty="0" smtClean="0"/>
              <a:t>DE LOS </a:t>
            </a:r>
            <a:r>
              <a:rPr lang="es-MX" sz="1300" b="1" i="1" u="sng" dirty="0" smtClean="0"/>
              <a:t>2446</a:t>
            </a:r>
            <a:r>
              <a:rPr lang="es-MX" sz="1300" i="1" u="sng" dirty="0" smtClean="0"/>
              <a:t> EXPEDIENTES DE VALIDACIÓN , </a:t>
            </a:r>
            <a:r>
              <a:rPr lang="es-MX" sz="1300" b="1" i="1" u="sng" dirty="0" smtClean="0"/>
              <a:t>1,034 </a:t>
            </a:r>
            <a:r>
              <a:rPr lang="es-MX" sz="1300" i="1" u="sng" dirty="0" smtClean="0"/>
              <a:t>FUERON REMITIDOS POR  CENTROS PRIVADOS, </a:t>
            </a:r>
            <a:r>
              <a:rPr lang="es-MX" sz="1300" b="1" i="1" u="sng" dirty="0" smtClean="0"/>
              <a:t>110</a:t>
            </a:r>
            <a:r>
              <a:rPr lang="es-MX" sz="1300" i="1" u="sng" dirty="0" smtClean="0"/>
              <a:t> POR CENTROS PÚBLICOS , Y </a:t>
            </a:r>
            <a:r>
              <a:rPr lang="es-MX" sz="1300" b="1" i="1" u="sng" dirty="0" smtClean="0"/>
              <a:t>1,302</a:t>
            </a:r>
            <a:r>
              <a:rPr lang="es-MX" sz="1300" i="1" u="sng" dirty="0" smtClean="0"/>
              <a:t> REMITIDOS POR EL AREA DE METODOS ALTERNOS DE LA FISCALIA CENTRAL PARA SU CUMPLIMIENTO.</a:t>
            </a:r>
          </a:p>
          <a:p>
            <a:pPr algn="just"/>
            <a:endParaRPr lang="es-MX" sz="1300" i="1" u="sng" dirty="0"/>
          </a:p>
          <a:p>
            <a:pPr algn="just"/>
            <a:endParaRPr lang="es-MX" sz="1300" i="1" u="sng" dirty="0"/>
          </a:p>
          <a:p>
            <a:pPr algn="just"/>
            <a:endParaRPr lang="es-MX" sz="1300" i="1" u="sng" dirty="0" smtClean="0"/>
          </a:p>
          <a:p>
            <a:pPr algn="just"/>
            <a:endParaRPr lang="es-MX" sz="1300" dirty="0" smtClean="0"/>
          </a:p>
          <a:p>
            <a:pPr algn="just"/>
            <a:endParaRPr lang="en-US" sz="1300" dirty="0"/>
          </a:p>
        </p:txBody>
      </p:sp>
      <p:pic>
        <p:nvPicPr>
          <p:cNvPr id="7" name="Imagen 6"/>
          <p:cNvPicPr>
            <a:picLocks noChangeAspect="1"/>
          </p:cNvPicPr>
          <p:nvPr/>
        </p:nvPicPr>
        <p:blipFill>
          <a:blip r:embed="rId3"/>
          <a:stretch>
            <a:fillRect/>
          </a:stretch>
        </p:blipFill>
        <p:spPr>
          <a:xfrm>
            <a:off x="7083187" y="3666646"/>
            <a:ext cx="4312693" cy="2866065"/>
          </a:xfrm>
          <a:prstGeom prst="rect">
            <a:avLst/>
          </a:prstGeom>
        </p:spPr>
      </p:pic>
      <p:pic>
        <p:nvPicPr>
          <p:cNvPr id="8" name="Imagen 7"/>
          <p:cNvPicPr>
            <a:picLocks noChangeAspect="1"/>
          </p:cNvPicPr>
          <p:nvPr/>
        </p:nvPicPr>
        <p:blipFill>
          <a:blip r:embed="rId4"/>
          <a:stretch>
            <a:fillRect/>
          </a:stretch>
        </p:blipFill>
        <p:spPr>
          <a:xfrm>
            <a:off x="1812243" y="3702656"/>
            <a:ext cx="3551327" cy="2209830"/>
          </a:xfrm>
          <a:prstGeom prst="rect">
            <a:avLst/>
          </a:prstGeom>
        </p:spPr>
      </p:pic>
      <p:sp>
        <p:nvSpPr>
          <p:cNvPr id="12" name="CuadroTexto 11"/>
          <p:cNvSpPr txBox="1"/>
          <p:nvPr/>
        </p:nvSpPr>
        <p:spPr>
          <a:xfrm>
            <a:off x="1034320" y="5992151"/>
            <a:ext cx="5411449" cy="492443"/>
          </a:xfrm>
          <a:prstGeom prst="rect">
            <a:avLst/>
          </a:prstGeom>
          <a:noFill/>
        </p:spPr>
        <p:txBody>
          <a:bodyPr wrap="square" rtlCol="0">
            <a:spAutoFit/>
          </a:bodyPr>
          <a:lstStyle/>
          <a:p>
            <a:pPr algn="just"/>
            <a:r>
              <a:rPr lang="en-US" sz="1300" u="sng" dirty="0" smtClean="0"/>
              <a:t>NOTA IMPORTANTE: SE HAN SANCIONADO 1673 ASUNTOS Y 51  ESTÁN EN ESPERA DE QUE SE ACREDITE EL PAGO DE LOS DERECHOS</a:t>
            </a:r>
            <a:endParaRPr lang="en-US" sz="1300" u="sng" dirty="0"/>
          </a:p>
        </p:txBody>
      </p:sp>
    </p:spTree>
    <p:extLst>
      <p:ext uri="{BB962C8B-B14F-4D97-AF65-F5344CB8AC3E}">
        <p14:creationId xmlns:p14="http://schemas.microsoft.com/office/powerpoint/2010/main" val="303758959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34321" y="1424067"/>
            <a:ext cx="4601981" cy="646331"/>
          </a:xfrm>
          <a:prstGeom prst="rect">
            <a:avLst/>
          </a:prstGeom>
        </p:spPr>
        <p:txBody>
          <a:bodyPr wrap="square">
            <a:spAutoFit/>
          </a:bodyPr>
          <a:lstStyle/>
          <a:p>
            <a:pPr algn="ctr"/>
            <a:endParaRPr lang="es-MX" dirty="0" smtClean="0"/>
          </a:p>
          <a:p>
            <a:pPr algn="ctr"/>
            <a:endParaRPr lang="es-MX" dirty="0"/>
          </a:p>
        </p:txBody>
      </p:sp>
      <p:sp>
        <p:nvSpPr>
          <p:cNvPr id="5" name="Rectangle 4"/>
          <p:cNvSpPr/>
          <p:nvPr/>
        </p:nvSpPr>
        <p:spPr>
          <a:xfrm>
            <a:off x="6445770" y="1229193"/>
            <a:ext cx="4631962" cy="1200329"/>
          </a:xfrm>
          <a:prstGeom prst="rect">
            <a:avLst/>
          </a:prstGeom>
        </p:spPr>
        <p:txBody>
          <a:bodyPr wrap="square">
            <a:spAutoFit/>
          </a:bodyPr>
          <a:lstStyle/>
          <a:p>
            <a:pPr lvl="0" algn="ctr"/>
            <a:endParaRPr lang="es-MX" dirty="0" smtClean="0">
              <a:solidFill>
                <a:prstClr val="black"/>
              </a:solidFill>
            </a:endParaRPr>
          </a:p>
          <a:p>
            <a:pPr lvl="0" algn="ctr"/>
            <a:endParaRPr lang="es-MX" dirty="0" smtClean="0">
              <a:solidFill>
                <a:prstClr val="black"/>
              </a:solidFill>
            </a:endParaRPr>
          </a:p>
          <a:p>
            <a:pPr lvl="0" algn="ctr"/>
            <a:endParaRPr lang="es-MX" dirty="0">
              <a:solidFill>
                <a:prstClr val="black"/>
              </a:solidFill>
            </a:endParaRPr>
          </a:p>
          <a:p>
            <a:pPr lvl="0" algn="ctr"/>
            <a:endParaRPr lang="es-MX" dirty="0" smtClean="0">
              <a:solidFill>
                <a:prstClr val="black"/>
              </a:solidFill>
            </a:endParaRPr>
          </a:p>
        </p:txBody>
      </p:sp>
      <p:sp>
        <p:nvSpPr>
          <p:cNvPr id="6" name="CuadroTexto 5"/>
          <p:cNvSpPr txBox="1"/>
          <p:nvPr/>
        </p:nvSpPr>
        <p:spPr>
          <a:xfrm>
            <a:off x="2507486" y="1460025"/>
            <a:ext cx="6645498" cy="369332"/>
          </a:xfrm>
          <a:prstGeom prst="rect">
            <a:avLst/>
          </a:prstGeom>
          <a:noFill/>
        </p:spPr>
        <p:txBody>
          <a:bodyPr wrap="square" rtlCol="0">
            <a:spAutoFit/>
          </a:bodyPr>
          <a:lstStyle/>
          <a:p>
            <a:pPr algn="ctr"/>
            <a:r>
              <a:rPr lang="es-MX" dirty="0" smtClean="0"/>
              <a:t>ASUNTOS ATENDIDOS POR MATERIA</a:t>
            </a:r>
            <a:endParaRPr lang="en-US" dirty="0"/>
          </a:p>
        </p:txBody>
      </p:sp>
      <p:graphicFrame>
        <p:nvGraphicFramePr>
          <p:cNvPr id="7" name="Tabla 6"/>
          <p:cNvGraphicFramePr>
            <a:graphicFrameLocks noGrp="1"/>
          </p:cNvGraphicFramePr>
          <p:nvPr>
            <p:extLst>
              <p:ext uri="{D42A27DB-BD31-4B8C-83A1-F6EECF244321}">
                <p14:modId xmlns:p14="http://schemas.microsoft.com/office/powerpoint/2010/main" val="1851041664"/>
              </p:ext>
            </p:extLst>
          </p:nvPr>
        </p:nvGraphicFramePr>
        <p:xfrm>
          <a:off x="1595409" y="2468872"/>
          <a:ext cx="2859634" cy="3357770"/>
        </p:xfrm>
        <a:graphic>
          <a:graphicData uri="http://schemas.openxmlformats.org/drawingml/2006/table">
            <a:tbl>
              <a:tblPr>
                <a:tableStyleId>{284E427A-3D55-4303-BF80-6455036E1DE7}</a:tableStyleId>
              </a:tblPr>
              <a:tblGrid>
                <a:gridCol w="1613537"/>
                <a:gridCol w="1246097"/>
              </a:tblGrid>
              <a:tr h="324662">
                <a:tc>
                  <a:txBody>
                    <a:bodyPr/>
                    <a:lstStyle/>
                    <a:p>
                      <a:pPr algn="l" fontAlgn="b"/>
                      <a:r>
                        <a:rPr lang="en-US" sz="1100" u="none" strike="noStrike" dirty="0">
                          <a:effectLst/>
                        </a:rPr>
                        <a:t>CIVIL</a:t>
                      </a:r>
                      <a:endParaRPr lang="en-US" sz="1100" b="0" i="0" u="none" strike="noStrike" dirty="0">
                        <a:solidFill>
                          <a:srgbClr val="E26B0A"/>
                        </a:solidFill>
                        <a:effectLst/>
                        <a:latin typeface="Calibri" panose="020F0502020204030204" pitchFamily="34" charset="0"/>
                      </a:endParaRPr>
                    </a:p>
                  </a:txBody>
                  <a:tcPr marL="0" marR="0" marT="0" marB="0" anchor="b"/>
                </a:tc>
                <a:tc>
                  <a:txBody>
                    <a:bodyPr/>
                    <a:lstStyle/>
                    <a:p>
                      <a:pPr algn="r" fontAlgn="b"/>
                      <a:r>
                        <a:rPr lang="es-MX" sz="1100" b="0" i="0" u="none" strike="noStrike" dirty="0" smtClean="0">
                          <a:solidFill>
                            <a:schemeClr val="tx1"/>
                          </a:solidFill>
                          <a:effectLst/>
                          <a:latin typeface="Calibri" panose="020F0502020204030204" pitchFamily="34" charset="0"/>
                        </a:rPr>
                        <a:t>1907</a:t>
                      </a:r>
                      <a:endParaRPr lang="en-US" sz="1100" b="0" i="0" u="none" strike="noStrike" dirty="0">
                        <a:solidFill>
                          <a:schemeClr val="tx1"/>
                        </a:solidFill>
                        <a:effectLst/>
                        <a:latin typeface="Calibri" panose="020F0502020204030204" pitchFamily="34" charset="0"/>
                      </a:endParaRPr>
                    </a:p>
                  </a:txBody>
                  <a:tcPr marL="0" marR="0" marT="0" marB="0" anchor="b"/>
                </a:tc>
              </a:tr>
              <a:tr h="324662">
                <a:tc>
                  <a:txBody>
                    <a:bodyPr/>
                    <a:lstStyle/>
                    <a:p>
                      <a:pPr algn="l" fontAlgn="b"/>
                      <a:r>
                        <a:rPr lang="en-US" sz="1100" u="none" strike="noStrike" dirty="0">
                          <a:effectLst/>
                        </a:rPr>
                        <a:t>FAMILIAR</a:t>
                      </a:r>
                      <a:endParaRPr lang="en-US" sz="1100" b="0" i="0" u="none" strike="noStrike" dirty="0">
                        <a:solidFill>
                          <a:srgbClr val="E26B0A"/>
                        </a:solidFill>
                        <a:effectLst/>
                        <a:latin typeface="Calibri" panose="020F0502020204030204" pitchFamily="34" charset="0"/>
                      </a:endParaRPr>
                    </a:p>
                  </a:txBody>
                  <a:tcPr marL="0" marR="0" marT="0" marB="0" anchor="b"/>
                </a:tc>
                <a:tc>
                  <a:txBody>
                    <a:bodyPr/>
                    <a:lstStyle/>
                    <a:p>
                      <a:pPr algn="r" fontAlgn="b"/>
                      <a:r>
                        <a:rPr lang="es-MX" sz="1100" b="0" i="0" u="none" strike="noStrike" dirty="0" smtClean="0">
                          <a:solidFill>
                            <a:schemeClr val="tx1"/>
                          </a:solidFill>
                          <a:effectLst/>
                          <a:latin typeface="Calibri" panose="020F0502020204030204" pitchFamily="34" charset="0"/>
                        </a:rPr>
                        <a:t>2799</a:t>
                      </a:r>
                      <a:endParaRPr lang="en-US" sz="1100" b="0" i="0" u="none" strike="noStrike" dirty="0">
                        <a:solidFill>
                          <a:schemeClr val="tx1"/>
                        </a:solidFill>
                        <a:effectLst/>
                        <a:latin typeface="Calibri" panose="020F0502020204030204" pitchFamily="34" charset="0"/>
                      </a:endParaRPr>
                    </a:p>
                  </a:txBody>
                  <a:tcPr marL="0" marR="0" marT="0" marB="0" anchor="b"/>
                </a:tc>
              </a:tr>
              <a:tr h="324662">
                <a:tc>
                  <a:txBody>
                    <a:bodyPr/>
                    <a:lstStyle/>
                    <a:p>
                      <a:pPr algn="l" fontAlgn="b"/>
                      <a:r>
                        <a:rPr lang="en-US" sz="1100" u="none" strike="noStrike" dirty="0">
                          <a:effectLst/>
                        </a:rPr>
                        <a:t>LABORAL</a:t>
                      </a:r>
                      <a:endParaRPr lang="en-US" sz="1100" b="0" i="0" u="none" strike="noStrike" dirty="0">
                        <a:solidFill>
                          <a:srgbClr val="E26B0A"/>
                        </a:solidFill>
                        <a:effectLst/>
                        <a:latin typeface="Calibri" panose="020F0502020204030204" pitchFamily="34" charset="0"/>
                      </a:endParaRPr>
                    </a:p>
                  </a:txBody>
                  <a:tcPr marL="0" marR="0" marT="0" marB="0" anchor="b"/>
                </a:tc>
                <a:tc>
                  <a:txBody>
                    <a:bodyPr/>
                    <a:lstStyle/>
                    <a:p>
                      <a:pPr algn="r" fontAlgn="b"/>
                      <a:r>
                        <a:rPr lang="es-MX" sz="1100" b="0" i="0" u="none" strike="noStrike" dirty="0" smtClean="0">
                          <a:solidFill>
                            <a:schemeClr val="dk1"/>
                          </a:solidFill>
                          <a:effectLst/>
                          <a:latin typeface="+mn-lt"/>
                        </a:rPr>
                        <a:t>21</a:t>
                      </a:r>
                      <a:endParaRPr lang="en-US" sz="1100" b="0" i="0" u="none" strike="noStrike" dirty="0">
                        <a:solidFill>
                          <a:srgbClr val="E26B0A"/>
                        </a:solidFill>
                        <a:effectLst/>
                        <a:latin typeface="Calibri" panose="020F0502020204030204" pitchFamily="34" charset="0"/>
                      </a:endParaRPr>
                    </a:p>
                  </a:txBody>
                  <a:tcPr marL="0" marR="0" marT="0" marB="0" anchor="b"/>
                </a:tc>
              </a:tr>
              <a:tr h="312039">
                <a:tc>
                  <a:txBody>
                    <a:bodyPr/>
                    <a:lstStyle/>
                    <a:p>
                      <a:pPr algn="l" fontAlgn="b"/>
                      <a:r>
                        <a:rPr lang="en-US" sz="1100" u="none" strike="noStrike" dirty="0">
                          <a:effectLst/>
                        </a:rPr>
                        <a:t>MERCANTIL</a:t>
                      </a:r>
                      <a:endParaRPr lang="en-US" sz="1100" b="0" i="0" u="none" strike="noStrike" dirty="0">
                        <a:solidFill>
                          <a:srgbClr val="E26B0A"/>
                        </a:solidFill>
                        <a:effectLst/>
                        <a:latin typeface="Calibri" panose="020F0502020204030204" pitchFamily="34" charset="0"/>
                      </a:endParaRPr>
                    </a:p>
                  </a:txBody>
                  <a:tcPr marL="0" marR="0" marT="0" marB="0" anchor="b"/>
                </a:tc>
                <a:tc>
                  <a:txBody>
                    <a:bodyPr/>
                    <a:lstStyle/>
                    <a:p>
                      <a:pPr algn="r" fontAlgn="b"/>
                      <a:r>
                        <a:rPr lang="es-MX" sz="1100" b="0" i="0" u="none" strike="noStrike" dirty="0" smtClean="0">
                          <a:solidFill>
                            <a:schemeClr val="dk1"/>
                          </a:solidFill>
                          <a:effectLst/>
                          <a:latin typeface="+mn-lt"/>
                        </a:rPr>
                        <a:t>425</a:t>
                      </a:r>
                      <a:endParaRPr lang="en-US" sz="1100" b="0" i="0" u="none" strike="noStrike" dirty="0">
                        <a:solidFill>
                          <a:srgbClr val="E26B0A"/>
                        </a:solidFill>
                        <a:effectLst/>
                        <a:latin typeface="Calibri" panose="020F0502020204030204" pitchFamily="34" charset="0"/>
                      </a:endParaRPr>
                    </a:p>
                  </a:txBody>
                  <a:tcPr marL="0" marR="0" marT="0" marB="0" anchor="b"/>
                </a:tc>
              </a:tr>
              <a:tr h="324662">
                <a:tc>
                  <a:txBody>
                    <a:bodyPr/>
                    <a:lstStyle/>
                    <a:p>
                      <a:pPr algn="l" fontAlgn="b"/>
                      <a:r>
                        <a:rPr lang="en-US" sz="1100" u="none" strike="noStrike" dirty="0">
                          <a:effectLst/>
                        </a:rPr>
                        <a:t>OTROS</a:t>
                      </a:r>
                      <a:endParaRPr lang="en-US" sz="1100" b="0" i="0" u="none" strike="noStrike" dirty="0">
                        <a:solidFill>
                          <a:srgbClr val="E26B0A"/>
                        </a:solidFill>
                        <a:effectLst/>
                        <a:latin typeface="Calibri" panose="020F0502020204030204" pitchFamily="34" charset="0"/>
                      </a:endParaRPr>
                    </a:p>
                  </a:txBody>
                  <a:tcPr marL="0" marR="0" marT="0" marB="0" anchor="b"/>
                </a:tc>
                <a:tc>
                  <a:txBody>
                    <a:bodyPr/>
                    <a:lstStyle/>
                    <a:p>
                      <a:pPr algn="r" fontAlgn="b"/>
                      <a:r>
                        <a:rPr lang="es-MX" sz="1100" b="0" i="0" u="none" strike="noStrike" dirty="0" smtClean="0">
                          <a:solidFill>
                            <a:schemeClr val="dk1"/>
                          </a:solidFill>
                          <a:effectLst/>
                          <a:latin typeface="+mn-lt"/>
                        </a:rPr>
                        <a:t>5</a:t>
                      </a:r>
                      <a:endParaRPr lang="en-US" sz="1100" b="0" i="0" u="none" strike="noStrike" dirty="0">
                        <a:solidFill>
                          <a:srgbClr val="E26B0A"/>
                        </a:solidFill>
                        <a:effectLst/>
                        <a:latin typeface="Calibri" panose="020F0502020204030204" pitchFamily="34" charset="0"/>
                      </a:endParaRPr>
                    </a:p>
                  </a:txBody>
                  <a:tcPr marL="0" marR="0" marT="0" marB="0" anchor="b"/>
                </a:tc>
              </a:tr>
              <a:tr h="324662">
                <a:tc>
                  <a:txBody>
                    <a:bodyPr/>
                    <a:lstStyle/>
                    <a:p>
                      <a:pPr algn="l" fontAlgn="b"/>
                      <a:r>
                        <a:rPr lang="en-US" sz="1100" u="none" strike="noStrike" dirty="0" smtClean="0">
                          <a:effectLst/>
                        </a:rPr>
                        <a:t>PENAL MIXTO</a:t>
                      </a:r>
                      <a:endParaRPr lang="en-US" sz="1100" b="0" i="0" u="none" strike="noStrike" dirty="0">
                        <a:solidFill>
                          <a:srgbClr val="E26B0A"/>
                        </a:solidFill>
                        <a:effectLst/>
                        <a:latin typeface="Calibri" panose="020F0502020204030204" pitchFamily="34" charset="0"/>
                      </a:endParaRPr>
                    </a:p>
                  </a:txBody>
                  <a:tcPr marL="0" marR="0" marT="0" marB="0" anchor="b"/>
                </a:tc>
                <a:tc>
                  <a:txBody>
                    <a:bodyPr/>
                    <a:lstStyle/>
                    <a:p>
                      <a:pPr algn="r" fontAlgn="b"/>
                      <a:r>
                        <a:rPr lang="es-MX" sz="1100" b="0" i="0" u="none" strike="noStrike" dirty="0" smtClean="0">
                          <a:solidFill>
                            <a:schemeClr val="dk1"/>
                          </a:solidFill>
                          <a:effectLst/>
                          <a:latin typeface="+mn-lt"/>
                        </a:rPr>
                        <a:t>4723</a:t>
                      </a:r>
                      <a:endParaRPr lang="en-US" sz="1100" b="0" i="0" u="none" strike="noStrike" dirty="0">
                        <a:solidFill>
                          <a:srgbClr val="E26B0A"/>
                        </a:solidFill>
                        <a:effectLst/>
                        <a:latin typeface="Calibri" panose="020F0502020204030204" pitchFamily="34" charset="0"/>
                      </a:endParaRPr>
                    </a:p>
                  </a:txBody>
                  <a:tcPr marL="0" marR="0" marT="0" marB="0" anchor="b"/>
                </a:tc>
              </a:tr>
              <a:tr h="324662">
                <a:tc>
                  <a:txBody>
                    <a:bodyPr/>
                    <a:lstStyle/>
                    <a:p>
                      <a:pPr algn="l" fontAlgn="b"/>
                      <a:r>
                        <a:rPr lang="es-MX" sz="1100" b="0" i="0" u="none" strike="noStrike" dirty="0" smtClean="0">
                          <a:solidFill>
                            <a:schemeClr val="tx1"/>
                          </a:solidFill>
                          <a:effectLst/>
                          <a:latin typeface="Calibri" panose="020F0502020204030204" pitchFamily="34" charset="0"/>
                        </a:rPr>
                        <a:t>PENAL  ADVERSARIAL</a:t>
                      </a:r>
                      <a:endParaRPr lang="en-US" sz="11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s-MX" sz="1100" b="0" i="0" u="none" strike="noStrike" dirty="0" smtClean="0">
                          <a:solidFill>
                            <a:schemeClr val="tx1"/>
                          </a:solidFill>
                          <a:effectLst/>
                          <a:latin typeface="Calibri" panose="020F0502020204030204" pitchFamily="34" charset="0"/>
                        </a:rPr>
                        <a:t>7</a:t>
                      </a:r>
                      <a:endParaRPr lang="en-US" sz="1100" b="0" i="0" u="none" strike="noStrike" dirty="0">
                        <a:solidFill>
                          <a:schemeClr val="tx1"/>
                        </a:solidFill>
                        <a:effectLst/>
                        <a:latin typeface="Calibri" panose="020F0502020204030204" pitchFamily="34" charset="0"/>
                      </a:endParaRPr>
                    </a:p>
                  </a:txBody>
                  <a:tcPr marL="0" marR="0" marT="0" marB="0" anchor="b"/>
                </a:tc>
              </a:tr>
              <a:tr h="448435">
                <a:tc>
                  <a:txBody>
                    <a:bodyPr/>
                    <a:lstStyle/>
                    <a:p>
                      <a:pPr algn="l" fontAlgn="b"/>
                      <a:r>
                        <a:rPr lang="en-US" sz="1100" u="none" strike="noStrike" dirty="0">
                          <a:effectLst/>
                        </a:rPr>
                        <a:t>ATENCIÓN COMUNITARIA</a:t>
                      </a:r>
                      <a:endParaRPr lang="en-US" sz="1100" b="0" i="0" u="none" strike="noStrike" dirty="0">
                        <a:solidFill>
                          <a:srgbClr val="E26B0A"/>
                        </a:solidFill>
                        <a:effectLst/>
                        <a:latin typeface="Calibri" panose="020F0502020204030204" pitchFamily="34" charset="0"/>
                      </a:endParaRPr>
                    </a:p>
                  </a:txBody>
                  <a:tcPr marL="0" marR="0" marT="0" marB="0" anchor="b"/>
                </a:tc>
                <a:tc>
                  <a:txBody>
                    <a:bodyPr/>
                    <a:lstStyle/>
                    <a:p>
                      <a:pPr algn="r" fontAlgn="b"/>
                      <a:r>
                        <a:rPr lang="es-MX" sz="1100" b="0" i="0" u="none" strike="noStrike" dirty="0" smtClean="0">
                          <a:solidFill>
                            <a:schemeClr val="tx1"/>
                          </a:solidFill>
                          <a:effectLst/>
                          <a:latin typeface="Calibri" panose="020F0502020204030204" pitchFamily="34" charset="0"/>
                        </a:rPr>
                        <a:t>621</a:t>
                      </a:r>
                      <a:endParaRPr lang="en-US" sz="1100" b="0" i="0" u="none" strike="noStrike" dirty="0">
                        <a:solidFill>
                          <a:schemeClr val="tx1"/>
                        </a:solidFill>
                        <a:effectLst/>
                        <a:latin typeface="Calibri" panose="020F0502020204030204" pitchFamily="34" charset="0"/>
                      </a:endParaRPr>
                    </a:p>
                  </a:txBody>
                  <a:tcPr marL="0" marR="0" marT="0" marB="0" anchor="b"/>
                </a:tc>
              </a:tr>
              <a:tr h="324662">
                <a:tc>
                  <a:txBody>
                    <a:bodyPr/>
                    <a:lstStyle/>
                    <a:p>
                      <a:pPr algn="l" fontAlgn="b"/>
                      <a:r>
                        <a:rPr lang="en-US" sz="1100" u="none" strike="noStrike" dirty="0">
                          <a:effectLst/>
                        </a:rPr>
                        <a:t>VALIDACIÓN</a:t>
                      </a:r>
                      <a:endParaRPr lang="en-US" sz="1100" b="0" i="0" u="none" strike="noStrike" dirty="0">
                        <a:solidFill>
                          <a:srgbClr val="E26B0A"/>
                        </a:solidFill>
                        <a:effectLst/>
                        <a:latin typeface="Calibri" panose="020F0502020204030204" pitchFamily="34" charset="0"/>
                      </a:endParaRPr>
                    </a:p>
                  </a:txBody>
                  <a:tcPr marL="0" marR="0" marT="0" marB="0" anchor="b"/>
                </a:tc>
                <a:tc>
                  <a:txBody>
                    <a:bodyPr/>
                    <a:lstStyle/>
                    <a:p>
                      <a:pPr algn="r" fontAlgn="b"/>
                      <a:r>
                        <a:rPr lang="es-MX" sz="1100" b="0" i="0" u="none" strike="noStrike" dirty="0" smtClean="0">
                          <a:solidFill>
                            <a:schemeClr val="tx1"/>
                          </a:solidFill>
                          <a:effectLst/>
                          <a:latin typeface="Calibri" panose="020F0502020204030204" pitchFamily="34" charset="0"/>
                        </a:rPr>
                        <a:t>2446</a:t>
                      </a:r>
                      <a:endParaRPr lang="en-US" sz="1100" b="0" i="0" u="none" strike="noStrike" dirty="0">
                        <a:solidFill>
                          <a:schemeClr val="tx1"/>
                        </a:solidFill>
                        <a:effectLst/>
                        <a:latin typeface="Calibri" panose="020F0502020204030204" pitchFamily="34" charset="0"/>
                      </a:endParaRPr>
                    </a:p>
                  </a:txBody>
                  <a:tcPr marL="0" marR="0" marT="0" marB="0" anchor="b"/>
                </a:tc>
              </a:tr>
              <a:tr h="324662">
                <a:tc>
                  <a:txBody>
                    <a:bodyPr/>
                    <a:lstStyle/>
                    <a:p>
                      <a:pPr algn="l" fontAlgn="b"/>
                      <a:r>
                        <a:rPr lang="es-MX" sz="1100" b="1" i="0" u="none" strike="noStrike" dirty="0" smtClean="0">
                          <a:solidFill>
                            <a:schemeClr val="tx1"/>
                          </a:solidFill>
                          <a:effectLst/>
                          <a:latin typeface="Calibri" panose="020F0502020204030204" pitchFamily="34" charset="0"/>
                        </a:rPr>
                        <a:t>TOTAL</a:t>
                      </a:r>
                      <a:endParaRPr lang="en-US" sz="1100" b="1"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s-MX" sz="1100" b="1" i="0" u="none" strike="noStrike" dirty="0" smtClean="0">
                          <a:solidFill>
                            <a:schemeClr val="tx1"/>
                          </a:solidFill>
                          <a:effectLst/>
                          <a:latin typeface="Calibri" panose="020F0502020204030204" pitchFamily="34" charset="0"/>
                        </a:rPr>
                        <a:t>12,954</a:t>
                      </a:r>
                      <a:endParaRPr lang="en-US" sz="1100" b="1" i="0" u="none" strike="noStrike" dirty="0">
                        <a:solidFill>
                          <a:schemeClr val="tx1"/>
                        </a:solidFill>
                        <a:effectLst/>
                        <a:latin typeface="Calibri" panose="020F0502020204030204" pitchFamily="34" charset="0"/>
                      </a:endParaRPr>
                    </a:p>
                  </a:txBody>
                  <a:tcPr marL="0" marR="0" marT="0" marB="0" anchor="b"/>
                </a:tc>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3938480178"/>
              </p:ext>
            </p:extLst>
          </p:nvPr>
        </p:nvGraphicFramePr>
        <p:xfrm>
          <a:off x="5337545" y="2660354"/>
          <a:ext cx="4890976" cy="30174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066814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16931</TotalTime>
  <Words>450</Words>
  <Application>Microsoft Office PowerPoint</Application>
  <PresentationFormat>Panorámica</PresentationFormat>
  <Paragraphs>78</Paragraphs>
  <Slides>5</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Calibri Light</vt:lpstr>
      <vt:lpstr>Wingdings 2</vt:lpstr>
      <vt:lpstr>Office Theme</vt:lpstr>
      <vt:lpstr>Dirección de Métodos Alternativos de Solución de Conflictos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Dirección de Métodos Alternativos de Solución de Conflictos</dc:title>
  <dc:creator>Carlos Ricardo Ortega Aguilar</dc:creator>
  <cp:lastModifiedBy>Turquesa Briseño</cp:lastModifiedBy>
  <cp:revision>476</cp:revision>
  <cp:lastPrinted>2016-01-15T15:45:33Z</cp:lastPrinted>
  <dcterms:created xsi:type="dcterms:W3CDTF">2012-12-05T21:09:28Z</dcterms:created>
  <dcterms:modified xsi:type="dcterms:W3CDTF">2016-01-21T21:23:49Z</dcterms:modified>
</cp:coreProperties>
</file>